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9"/>
  </p:notesMasterIdLst>
  <p:sldIdLst>
    <p:sldId id="256" r:id="rId2"/>
    <p:sldId id="257" r:id="rId3"/>
    <p:sldId id="271" r:id="rId4"/>
    <p:sldId id="291" r:id="rId5"/>
    <p:sldId id="288" r:id="rId6"/>
    <p:sldId id="269" r:id="rId7"/>
    <p:sldId id="259" r:id="rId8"/>
    <p:sldId id="260" r:id="rId9"/>
    <p:sldId id="261" r:id="rId10"/>
    <p:sldId id="265" r:id="rId11"/>
    <p:sldId id="294" r:id="rId12"/>
    <p:sldId id="292" r:id="rId13"/>
    <p:sldId id="295" r:id="rId14"/>
    <p:sldId id="293" r:id="rId15"/>
    <p:sldId id="282" r:id="rId16"/>
    <p:sldId id="287" r:id="rId17"/>
    <p:sldId id="267" r:id="rId18"/>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4291" autoAdjust="0"/>
  </p:normalViewPr>
  <p:slideViewPr>
    <p:cSldViewPr snapToGrid="0">
      <p:cViewPr varScale="1">
        <p:scale>
          <a:sx n="109" d="100"/>
          <a:sy n="109" d="100"/>
        </p:scale>
        <p:origin x="720" y="9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967697DE-280E-47A7-B359-DB1B0CBDDFF8}" type="datetimeFigureOut">
              <a:rPr lang="it-IT" smtClean="0"/>
              <a:t>21/01/2021</a:t>
            </a:fld>
            <a:endParaRPr lang="it-IT"/>
          </a:p>
        </p:txBody>
      </p:sp>
      <p:sp>
        <p:nvSpPr>
          <p:cNvPr id="4" name="Segnaposto immagine diapositiva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5"/>
            <a:ext cx="5438140" cy="3908613"/>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3"/>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28583"/>
            <a:ext cx="2945659" cy="498055"/>
          </a:xfrm>
          <a:prstGeom prst="rect">
            <a:avLst/>
          </a:prstGeom>
        </p:spPr>
        <p:txBody>
          <a:bodyPr vert="horz" lIns="91440" tIns="45720" rIns="91440" bIns="45720" rtlCol="0" anchor="b"/>
          <a:lstStyle>
            <a:lvl1pPr algn="r">
              <a:defRPr sz="1200"/>
            </a:lvl1pPr>
          </a:lstStyle>
          <a:p>
            <a:fld id="{1594531C-80C8-4B51-A921-7850FFB6DD2E}" type="slidenum">
              <a:rPr lang="it-IT" smtClean="0"/>
              <a:t>‹N›</a:t>
            </a:fld>
            <a:endParaRPr lang="it-IT"/>
          </a:p>
        </p:txBody>
      </p:sp>
    </p:spTree>
    <p:extLst>
      <p:ext uri="{BB962C8B-B14F-4D97-AF65-F5344CB8AC3E}">
        <p14:creationId xmlns:p14="http://schemas.microsoft.com/office/powerpoint/2010/main" val="327376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594531C-80C8-4B51-A921-7850FFB6DD2E}" type="slidenum">
              <a:rPr lang="it-IT" smtClean="0"/>
              <a:t>4</a:t>
            </a:fld>
            <a:endParaRPr lang="it-IT"/>
          </a:p>
        </p:txBody>
      </p:sp>
    </p:spTree>
    <p:extLst>
      <p:ext uri="{BB962C8B-B14F-4D97-AF65-F5344CB8AC3E}">
        <p14:creationId xmlns:p14="http://schemas.microsoft.com/office/powerpoint/2010/main" val="1149259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594531C-80C8-4B51-A921-7850FFB6DD2E}" type="slidenum">
              <a:rPr lang="it-IT" smtClean="0"/>
              <a:t>5</a:t>
            </a:fld>
            <a:endParaRPr lang="it-IT"/>
          </a:p>
        </p:txBody>
      </p:sp>
    </p:spTree>
    <p:extLst>
      <p:ext uri="{BB962C8B-B14F-4D97-AF65-F5344CB8AC3E}">
        <p14:creationId xmlns:p14="http://schemas.microsoft.com/office/powerpoint/2010/main" val="1523714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1/21/2021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129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1/21/2021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0896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1/21/2021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6695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1/21/2021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2661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1/21/2021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4242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1/21/2021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2664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1/21/2021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6374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1/21/2021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14233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1/21/2021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1828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1/21/2021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51597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1/21/2021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43257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1/21/2021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40627128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mailto:assistenza.appalti@sinp.net" TargetMode="External"/><Relationship Id="rId2" Type="http://schemas.openxmlformats.org/officeDocument/2006/relationships/hyperlink" Target="mailto:regione.marche.suam@emarche.i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regione.marche.it/Entra-in-Regione/Soggetto-Aggregatore-SUAM"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5666830-9A19-4E01-8505-D6C7F9AC56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DC9A38E-7F2D-43BF-AE0A-B35582351FF8}"/>
              </a:ext>
            </a:extLst>
          </p:cNvPr>
          <p:cNvPicPr>
            <a:picLocks noChangeAspect="1"/>
          </p:cNvPicPr>
          <p:nvPr/>
        </p:nvPicPr>
        <p:blipFill rotWithShape="1">
          <a:blip r:embed="rId2"/>
          <a:srcRect r="21337" b="-1"/>
          <a:stretch/>
        </p:blipFill>
        <p:spPr>
          <a:xfrm>
            <a:off x="5108331" y="10"/>
            <a:ext cx="7083669"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26" name="Freeform: Shape 25">
            <a:extLst>
              <a:ext uri="{FF2B5EF4-FFF2-40B4-BE49-F238E27FC236}">
                <a16:creationId xmlns:a16="http://schemas.microsoft.com/office/drawing/2014/main" id="{AE9FC877-7FB6-4D22-9988-35420644E2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Freeform: Shape 27">
            <a:extLst>
              <a:ext uri="{FF2B5EF4-FFF2-40B4-BE49-F238E27FC236}">
                <a16:creationId xmlns:a16="http://schemas.microsoft.com/office/drawing/2014/main" id="{E41809D1-F12E-46BB-B804-5F209D325E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DDF4E70B-5C09-42E0-B599-374CB5C7507B}"/>
              </a:ext>
            </a:extLst>
          </p:cNvPr>
          <p:cNvSpPr>
            <a:spLocks noGrp="1"/>
          </p:cNvSpPr>
          <p:nvPr>
            <p:ph type="ctrTitle"/>
          </p:nvPr>
        </p:nvSpPr>
        <p:spPr>
          <a:xfrm>
            <a:off x="477981" y="1122363"/>
            <a:ext cx="4023360" cy="1131765"/>
          </a:xfrm>
        </p:spPr>
        <p:txBody>
          <a:bodyPr anchor="b">
            <a:normAutofit/>
          </a:bodyPr>
          <a:lstStyle/>
          <a:p>
            <a:pPr algn="ctr"/>
            <a:r>
              <a:rPr lang="it-IT" sz="2400" dirty="0">
                <a:latin typeface="Times New Roman" panose="02020603050405020304" pitchFamily="18" charset="0"/>
                <a:cs typeface="Times New Roman" panose="02020603050405020304" pitchFamily="18" charset="0"/>
              </a:rPr>
              <a:t>SUAM- SOGGETTO AGGREGATORE DELLA REGIONE MARCHE</a:t>
            </a:r>
          </a:p>
        </p:txBody>
      </p:sp>
      <p:sp>
        <p:nvSpPr>
          <p:cNvPr id="3" name="Sottotitolo 2">
            <a:extLst>
              <a:ext uri="{FF2B5EF4-FFF2-40B4-BE49-F238E27FC236}">
                <a16:creationId xmlns:a16="http://schemas.microsoft.com/office/drawing/2014/main" id="{444039B6-3583-4C61-9688-12B8D9AF09A9}"/>
              </a:ext>
            </a:extLst>
          </p:cNvPr>
          <p:cNvSpPr>
            <a:spLocks noGrp="1"/>
          </p:cNvSpPr>
          <p:nvPr>
            <p:ph type="subTitle" idx="1"/>
          </p:nvPr>
        </p:nvSpPr>
        <p:spPr>
          <a:xfrm>
            <a:off x="477981" y="4603873"/>
            <a:ext cx="3917038" cy="2131035"/>
          </a:xfrm>
        </p:spPr>
        <p:txBody>
          <a:bodyPr>
            <a:noAutofit/>
          </a:bodyPr>
          <a:lstStyle/>
          <a:p>
            <a:pPr algn="ctr"/>
            <a:endParaRPr lang="it-IT" sz="1400" dirty="0">
              <a:latin typeface="Times New Roman" panose="02020603050405020304" pitchFamily="18" charset="0"/>
              <a:cs typeface="Times New Roman" panose="02020603050405020304" pitchFamily="18" charset="0"/>
            </a:endParaRPr>
          </a:p>
          <a:p>
            <a:pPr algn="ctr"/>
            <a:r>
              <a:rPr lang="it-IT" sz="1400" dirty="0">
                <a:latin typeface="Times New Roman" panose="02020603050405020304" pitchFamily="18" charset="0"/>
                <a:cs typeface="Times New Roman" panose="02020603050405020304" pitchFamily="18" charset="0"/>
              </a:rPr>
              <a:t>GARA EUROPEA A PROCEDURA APERTA PER L’AFFIDAMENTO DELLA FORNITURA DI FARMACI, PARAFARMACI E ALTRI PRODOTTI PER LE FARMACIE COMUNALI DELLA REGIONE MARCHE</a:t>
            </a:r>
          </a:p>
          <a:p>
            <a:pPr algn="ctr"/>
            <a:r>
              <a:rPr lang="it-IT" sz="1400" dirty="0">
                <a:latin typeface="Times New Roman" panose="02020603050405020304" pitchFamily="18" charset="0"/>
                <a:cs typeface="Times New Roman" panose="02020603050405020304" pitchFamily="18" charset="0"/>
              </a:rPr>
              <a:t>N. GARA SIMOG 7819962</a:t>
            </a:r>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ttangolo 4"/>
          <p:cNvSpPr/>
          <p:nvPr/>
        </p:nvSpPr>
        <p:spPr>
          <a:xfrm>
            <a:off x="795401" y="2742684"/>
            <a:ext cx="3314725" cy="707886"/>
          </a:xfrm>
          <a:prstGeom prst="rect">
            <a:avLst/>
          </a:prstGeom>
        </p:spPr>
        <p:txBody>
          <a:bodyPr wrap="square">
            <a:spAutoFit/>
          </a:bodyPr>
          <a:lstStyle/>
          <a:p>
            <a:pPr algn="ctr"/>
            <a:r>
              <a:rPr lang="it-IT" sz="2000" dirty="0">
                <a:latin typeface="Times New Roman" panose="02020603050405020304" pitchFamily="18" charset="0"/>
                <a:cs typeface="Times New Roman" panose="02020603050405020304" pitchFamily="18" charset="0"/>
              </a:rPr>
              <a:t>GUIDA ALL’ACCORDO QUADRO</a:t>
            </a:r>
          </a:p>
        </p:txBody>
      </p:sp>
    </p:spTree>
    <p:extLst>
      <p:ext uri="{BB962C8B-B14F-4D97-AF65-F5344CB8AC3E}">
        <p14:creationId xmlns:p14="http://schemas.microsoft.com/office/powerpoint/2010/main" val="954096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81353" y="422031"/>
            <a:ext cx="11641015" cy="5863144"/>
          </a:xfrm>
          <a:prstGeom prst="rect">
            <a:avLst/>
          </a:prstGeom>
        </p:spPr>
        <p:txBody>
          <a:bodyPr wrap="square">
            <a:spAutoFit/>
          </a:bodyPr>
          <a:lstStyle/>
          <a:p>
            <a:pPr lvl="0">
              <a:spcAft>
                <a:spcPts val="1142"/>
              </a:spcAft>
            </a:pPr>
            <a:r>
              <a:rPr lang="it-IT" sz="2000" b="1" dirty="0">
                <a:latin typeface="Times New Roman" panose="02020603050405020304" pitchFamily="18" charset="0"/>
                <a:cs typeface="Times New Roman" panose="02020603050405020304" pitchFamily="18" charset="0"/>
              </a:rPr>
              <a:t>ORDINATIVO DI FORNITURA 1/2</a:t>
            </a:r>
          </a:p>
          <a:p>
            <a:pPr lvl="0">
              <a:spcAft>
                <a:spcPts val="1142"/>
              </a:spcAft>
            </a:pPr>
            <a:r>
              <a:rPr lang="it-IT" sz="2000" dirty="0">
                <a:solidFill>
                  <a:srgbClr val="1C1C1C"/>
                </a:solidFill>
                <a:latin typeface="Times New Roman" panose="02020603050405020304" pitchFamily="18" charset="0"/>
                <a:cs typeface="Times New Roman" panose="02020603050405020304" pitchFamily="18" charset="0"/>
              </a:rPr>
              <a:t>E’ l’atto in forma elettronica, sottoscritto da un soggetto autorizzato ad impegnare legalmente e formalmente l’Amministrazione contraente, che viene inviato al Fornitore.</a:t>
            </a:r>
          </a:p>
          <a:p>
            <a:pPr lvl="0" algn="just">
              <a:spcAft>
                <a:spcPts val="1142"/>
              </a:spcAft>
            </a:pPr>
            <a:r>
              <a:rPr lang="it-IT" sz="2000" dirty="0">
                <a:solidFill>
                  <a:srgbClr val="1C1C1C"/>
                </a:solidFill>
                <a:latin typeface="Times New Roman" panose="02020603050405020304" pitchFamily="18" charset="0"/>
                <a:cs typeface="Times New Roman" panose="02020603050405020304" pitchFamily="18" charset="0"/>
              </a:rPr>
              <a:t>Costituisce il documento contrattuale che formalizza l’accordo tra le Amministrazioni contraenti e il Fornitore ed assume, come previsto dall’art. 26 L. 488/1999, la valenza di contratto attuativo dell’Accordo Quadro.</a:t>
            </a:r>
          </a:p>
          <a:p>
            <a:pPr lvl="0" algn="just">
              <a:spcAft>
                <a:spcPts val="1142"/>
              </a:spcAft>
            </a:pPr>
            <a:r>
              <a:rPr lang="it-IT" sz="2000" dirty="0">
                <a:solidFill>
                  <a:srgbClr val="1C1C1C"/>
                </a:solidFill>
                <a:latin typeface="Times New Roman" panose="02020603050405020304" pitchFamily="18" charset="0"/>
                <a:cs typeface="Times New Roman" panose="02020603050405020304" pitchFamily="18" charset="0"/>
              </a:rPr>
              <a:t>L’Amministrazione contraente ha facoltà di emettere, in relazione ad ogni Conferma di Adesione sottoscritta, uno o più Ordinativi di Fornitura fino alla concorrenza dell’importo previsto nella Conferma. </a:t>
            </a:r>
            <a:endParaRPr lang="it-IT" sz="2000" b="1" u="sng"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r>
              <a:rPr lang="it-IT" sz="2000" b="1" u="sng" dirty="0">
                <a:solidFill>
                  <a:srgbClr val="1C1C1C"/>
                </a:solidFill>
                <a:latin typeface="Times New Roman" panose="02020603050405020304" pitchFamily="18" charset="0"/>
                <a:cs typeface="Times New Roman" panose="02020603050405020304" pitchFamily="18" charset="0"/>
              </a:rPr>
              <a:t>N.B.</a:t>
            </a:r>
          </a:p>
          <a:p>
            <a:pPr lvl="0" algn="just">
              <a:spcAft>
                <a:spcPts val="1142"/>
              </a:spcAft>
            </a:pPr>
            <a:r>
              <a:rPr lang="it-IT" sz="2000" dirty="0">
                <a:solidFill>
                  <a:srgbClr val="1C1C1C"/>
                </a:solidFill>
                <a:latin typeface="Times New Roman" panose="02020603050405020304" pitchFamily="18" charset="0"/>
                <a:cs typeface="Times New Roman" panose="02020603050405020304" pitchFamily="18" charset="0"/>
              </a:rPr>
              <a:t>Qualora nel corso della durata dell’Accordo Quadro per l’Amministrazione Contraente si renda necessario integrare e/o modificare la Conferma di adesione, potrà inviare una (o più) ulteriore Conferma di Adesione cui seguiranno successivi Ordinativi di Fornitura.</a:t>
            </a:r>
          </a:p>
          <a:p>
            <a:pPr lvl="0" algn="just">
              <a:spcAft>
                <a:spcPts val="1142"/>
              </a:spcAft>
              <a:defRPr/>
            </a:pPr>
            <a:r>
              <a:rPr lang="it-IT" sz="2000" dirty="0">
                <a:solidFill>
                  <a:srgbClr val="000000"/>
                </a:solidFill>
                <a:latin typeface="Times New Roman" panose="02020603050405020304" pitchFamily="18" charset="0"/>
                <a:cs typeface="Times New Roman" panose="02020603050405020304" pitchFamily="18" charset="0"/>
              </a:rPr>
              <a:t>Nei casi in cui l'Amministrazione contraente ritenga, per motivi di interesse pubblico anche connessi a limitazioni di spesa imposte dalla legge o da provvedimenti amministrativi, di non emettere Ordinativi di Fornitura in relazione a tutte le prestazioni indicate nella Conferma di Adesione, ovvero nei casi in cui non vengano emessi, Ordinativi di Fornitura per un complessivo importo pari a quello indicato nel sopracitato Atto, è tenuta a comunicare al RUP, tramite PEC, l'importo residuo che non utilizzerà.</a:t>
            </a:r>
            <a:endParaRPr lang="it-IT" sz="2000" dirty="0">
              <a:solidFill>
                <a:srgbClr val="1C1C1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1316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461CCB-6774-46FD-B735-5E63D14E6E22}"/>
              </a:ext>
            </a:extLst>
          </p:cNvPr>
          <p:cNvSpPr>
            <a:spLocks noGrp="1"/>
          </p:cNvSpPr>
          <p:nvPr>
            <p:ph type="title"/>
          </p:nvPr>
        </p:nvSpPr>
        <p:spPr>
          <a:xfrm>
            <a:off x="501445" y="412955"/>
            <a:ext cx="11341510" cy="6046839"/>
          </a:xfrm>
        </p:spPr>
        <p:txBody>
          <a:bodyPr>
            <a:normAutofit fontScale="90000"/>
          </a:bodyPr>
          <a:lstStyle/>
          <a:p>
            <a:pPr lvl="0">
              <a:lnSpc>
                <a:spcPct val="100000"/>
              </a:lnSpc>
              <a:spcBef>
                <a:spcPts val="0"/>
              </a:spcBef>
              <a:spcAft>
                <a:spcPts val="1142"/>
              </a:spcAft>
            </a:pPr>
            <a:r>
              <a:rPr lang="it-IT" sz="2000" b="1" dirty="0">
                <a:solidFill>
                  <a:srgbClr val="000000"/>
                </a:solidFill>
                <a:latin typeface="Times New Roman" panose="02020603050405020304" pitchFamily="18" charset="0"/>
                <a:ea typeface="+mn-ea"/>
                <a:cs typeface="Times New Roman" panose="02020603050405020304" pitchFamily="18" charset="0"/>
              </a:rPr>
              <a:t>ORDINATIVO DI FORNITURA 2/2</a:t>
            </a:r>
            <a:br>
              <a:rPr lang="it-IT" sz="2000" b="1" dirty="0">
                <a:solidFill>
                  <a:srgbClr val="000000"/>
                </a:solidFill>
                <a:latin typeface="Times New Roman" panose="02020603050405020304" pitchFamily="18" charset="0"/>
                <a:ea typeface="+mn-ea"/>
                <a:cs typeface="Times New Roman" panose="02020603050405020304" pitchFamily="18" charset="0"/>
              </a:rPr>
            </a:br>
            <a:r>
              <a:rPr lang="it-IT" sz="2000" b="1" dirty="0">
                <a:solidFill>
                  <a:srgbClr val="000000"/>
                </a:solidFill>
                <a:latin typeface="Times New Roman" panose="02020603050405020304" pitchFamily="18" charset="0"/>
                <a:ea typeface="+mn-ea"/>
                <a:cs typeface="Times New Roman" panose="02020603050405020304" pitchFamily="18" charset="0"/>
              </a:rPr>
              <a:t/>
            </a:r>
            <a:br>
              <a:rPr lang="it-IT" sz="2000" b="1" dirty="0">
                <a:solidFill>
                  <a:srgbClr val="000000"/>
                </a:solidFill>
                <a:latin typeface="Times New Roman" panose="02020603050405020304" pitchFamily="18" charset="0"/>
                <a:ea typeface="+mn-ea"/>
                <a:cs typeface="Times New Roman" panose="02020603050405020304" pitchFamily="18" charset="0"/>
              </a:rPr>
            </a:br>
            <a:r>
              <a:rPr lang="it-IT" sz="2000" b="1" dirty="0">
                <a:solidFill>
                  <a:srgbClr val="000000"/>
                </a:solidFill>
                <a:latin typeface="Times New Roman" panose="02020603050405020304" pitchFamily="18" charset="0"/>
                <a:ea typeface="+mn-ea"/>
                <a:cs typeface="Times New Roman" panose="02020603050405020304" pitchFamily="18" charset="0"/>
              </a:rPr>
              <a:t/>
            </a:r>
            <a:br>
              <a:rPr lang="it-IT" sz="2000" b="1" dirty="0">
                <a:solidFill>
                  <a:srgbClr val="000000"/>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Ad ogni Ordinativo di Fornitura dovrà essere allegato il Riepilogo Adesione scaricato dalla Piattaforma GT SUAM secondo le modalità indicate nell’apposita guida.</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Al momento della stipulazione dell’Ordinativo di fornitura, l’Amministrazione contraente liquiderà, a favore della Regione Marche, l’ importo previsto nel Prospetto economico per gli incentivi ex art. 113 commi 2 e 5 del D.lgs. n. 50/2016.</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b="1" dirty="0">
                <a:solidFill>
                  <a:srgbClr val="1C1C1C"/>
                </a:solidFill>
                <a:latin typeface="Times New Roman" panose="02020603050405020304" pitchFamily="18" charset="0"/>
                <a:ea typeface="+mn-ea"/>
                <a:cs typeface="Times New Roman" panose="02020603050405020304" pitchFamily="18" charset="0"/>
              </a:rPr>
              <a:t>Ciascun Ordinativo di fornitura, unitamente all’allegato RIEPILOGO ADESIONE, deve essere trasmesso al RUP dell’Accordo Quadro ai fini del monitoraggio di quest’ultimo. </a:t>
            </a:r>
            <a:r>
              <a:rPr lang="it-IT" sz="2200" dirty="0">
                <a:solidFill>
                  <a:srgbClr val="1C1C1C"/>
                </a:solidFill>
                <a:latin typeface="Times New Roman" panose="02020603050405020304" pitchFamily="18" charset="0"/>
                <a:ea typeface="+mn-ea"/>
                <a:cs typeface="Times New Roman" panose="02020603050405020304" pitchFamily="18" charset="0"/>
              </a:rPr>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000" b="1" kern="0" dirty="0">
                <a:solidFill>
                  <a:srgbClr val="1C1C1C"/>
                </a:solidFill>
                <a:latin typeface="Times New Roman" panose="02020603050405020304" pitchFamily="18" charset="0"/>
                <a:ea typeface="+mn-ea"/>
                <a:cs typeface="Times New Roman" panose="02020603050405020304" pitchFamily="18" charset="0"/>
              </a:rPr>
              <a:t/>
            </a:r>
            <a:br>
              <a:rPr lang="it-IT" sz="2000" b="1" kern="0" dirty="0">
                <a:solidFill>
                  <a:srgbClr val="1C1C1C"/>
                </a:solidFill>
                <a:latin typeface="Times New Roman" panose="02020603050405020304" pitchFamily="18" charset="0"/>
                <a:ea typeface="+mn-ea"/>
                <a:cs typeface="Times New Roman" panose="02020603050405020304" pitchFamily="18" charset="0"/>
              </a:rPr>
            </a:br>
            <a:r>
              <a:rPr lang="it-IT" sz="2000" b="1" kern="0" dirty="0">
                <a:solidFill>
                  <a:srgbClr val="1C1C1C"/>
                </a:solidFill>
                <a:latin typeface="Times New Roman" panose="02020603050405020304" pitchFamily="18" charset="0"/>
                <a:ea typeface="+mn-ea"/>
                <a:cs typeface="Times New Roman" panose="02020603050405020304" pitchFamily="18" charset="0"/>
              </a:rPr>
              <a:t/>
            </a:r>
            <a:br>
              <a:rPr lang="it-IT" sz="2000" b="1" kern="0" dirty="0">
                <a:solidFill>
                  <a:srgbClr val="1C1C1C"/>
                </a:solidFill>
                <a:latin typeface="Times New Roman" panose="02020603050405020304" pitchFamily="18" charset="0"/>
                <a:ea typeface="+mn-ea"/>
                <a:cs typeface="Times New Roman" panose="02020603050405020304" pitchFamily="18" charset="0"/>
              </a:rPr>
            </a:br>
            <a:r>
              <a:rPr lang="it-IT" sz="2000" b="1" kern="0" dirty="0">
                <a:solidFill>
                  <a:srgbClr val="1C1C1C"/>
                </a:solidFill>
                <a:latin typeface="Times New Roman" panose="02020603050405020304" pitchFamily="18" charset="0"/>
                <a:ea typeface="+mn-ea"/>
                <a:cs typeface="Times New Roman" panose="02020603050405020304" pitchFamily="18" charset="0"/>
              </a:rPr>
              <a:t/>
            </a:r>
            <a:br>
              <a:rPr lang="it-IT" sz="2000" b="1" kern="0" dirty="0">
                <a:solidFill>
                  <a:srgbClr val="1C1C1C"/>
                </a:solidFill>
                <a:latin typeface="Times New Roman" panose="02020603050405020304" pitchFamily="18" charset="0"/>
                <a:ea typeface="+mn-ea"/>
                <a:cs typeface="Times New Roman" panose="02020603050405020304" pitchFamily="18" charset="0"/>
              </a:rPr>
            </a:br>
            <a:r>
              <a:rPr lang="it-IT" sz="2000" b="1" kern="0" dirty="0">
                <a:solidFill>
                  <a:srgbClr val="1C1C1C"/>
                </a:solidFill>
                <a:latin typeface="Times New Roman" panose="02020603050405020304" pitchFamily="18" charset="0"/>
                <a:ea typeface="+mn-ea"/>
                <a:cs typeface="Times New Roman" panose="02020603050405020304" pitchFamily="18" charset="0"/>
              </a:rPr>
              <a:t/>
            </a:r>
            <a:br>
              <a:rPr lang="it-IT" sz="2000" b="1" kern="0" dirty="0">
                <a:solidFill>
                  <a:srgbClr val="1C1C1C"/>
                </a:solidFill>
                <a:latin typeface="Times New Roman" panose="02020603050405020304" pitchFamily="18" charset="0"/>
                <a:ea typeface="+mn-ea"/>
                <a:cs typeface="Times New Roman" panose="02020603050405020304" pitchFamily="18" charset="0"/>
              </a:rPr>
            </a:br>
            <a:r>
              <a:rPr lang="it-IT" sz="2000" b="1" kern="0" dirty="0">
                <a:solidFill>
                  <a:srgbClr val="1C1C1C"/>
                </a:solidFill>
                <a:latin typeface="Times New Roman" panose="02020603050405020304" pitchFamily="18" charset="0"/>
                <a:ea typeface="+mn-ea"/>
                <a:cs typeface="Times New Roman" panose="02020603050405020304" pitchFamily="18" charset="0"/>
              </a:rPr>
              <a:t/>
            </a:r>
            <a:br>
              <a:rPr lang="it-IT" sz="2000" b="1" kern="0" dirty="0">
                <a:solidFill>
                  <a:srgbClr val="1C1C1C"/>
                </a:solidFill>
                <a:latin typeface="Times New Roman" panose="02020603050405020304" pitchFamily="18" charset="0"/>
                <a:ea typeface="+mn-ea"/>
                <a:cs typeface="Times New Roman" panose="02020603050405020304" pitchFamily="18" charset="0"/>
              </a:rPr>
            </a:br>
            <a:r>
              <a:rPr lang="it-IT" sz="2000" b="1" kern="0" dirty="0">
                <a:solidFill>
                  <a:srgbClr val="1C1C1C"/>
                </a:solidFill>
                <a:latin typeface="Times New Roman" panose="02020603050405020304" pitchFamily="18" charset="0"/>
                <a:ea typeface="+mn-ea"/>
                <a:cs typeface="Times New Roman" panose="02020603050405020304" pitchFamily="18" charset="0"/>
              </a:rPr>
              <a:t/>
            </a:r>
            <a:br>
              <a:rPr lang="it-IT" sz="2000" b="1" kern="0" dirty="0">
                <a:solidFill>
                  <a:srgbClr val="1C1C1C"/>
                </a:solidFill>
                <a:latin typeface="Times New Roman" panose="02020603050405020304" pitchFamily="18" charset="0"/>
                <a:ea typeface="+mn-ea"/>
                <a:cs typeface="Times New Roman" panose="02020603050405020304" pitchFamily="18" charset="0"/>
              </a:rPr>
            </a:br>
            <a:r>
              <a:rPr lang="it-IT" sz="2000" b="1" kern="0" dirty="0">
                <a:solidFill>
                  <a:srgbClr val="1C1C1C"/>
                </a:solidFill>
                <a:latin typeface="Times New Roman" panose="02020603050405020304" pitchFamily="18" charset="0"/>
                <a:ea typeface="+mn-ea"/>
                <a:cs typeface="Times New Roman" panose="02020603050405020304" pitchFamily="18" charset="0"/>
              </a:rPr>
              <a:t/>
            </a:r>
            <a:br>
              <a:rPr lang="it-IT" sz="2000" b="1" kern="0" dirty="0">
                <a:solidFill>
                  <a:srgbClr val="1C1C1C"/>
                </a:solidFill>
                <a:latin typeface="Times New Roman" panose="02020603050405020304" pitchFamily="18" charset="0"/>
                <a:ea typeface="+mn-ea"/>
                <a:cs typeface="Times New Roman" panose="02020603050405020304" pitchFamily="18" charset="0"/>
              </a:rPr>
            </a:br>
            <a:r>
              <a:rPr lang="it-IT" sz="2000" b="1" kern="0" dirty="0">
                <a:solidFill>
                  <a:srgbClr val="1C1C1C"/>
                </a:solidFill>
                <a:latin typeface="Times New Roman" panose="02020603050405020304" pitchFamily="18" charset="0"/>
                <a:ea typeface="+mn-ea"/>
                <a:cs typeface="Times New Roman" panose="02020603050405020304" pitchFamily="18" charset="0"/>
              </a:rPr>
              <a:t/>
            </a:r>
            <a:br>
              <a:rPr lang="it-IT" sz="2000" b="1" kern="0" dirty="0">
                <a:solidFill>
                  <a:srgbClr val="1C1C1C"/>
                </a:solidFill>
                <a:latin typeface="Times New Roman" panose="02020603050405020304" pitchFamily="18" charset="0"/>
                <a:ea typeface="+mn-ea"/>
                <a:cs typeface="Times New Roman" panose="02020603050405020304" pitchFamily="18" charset="0"/>
              </a:rPr>
            </a:br>
            <a:endParaRPr lang="it-IT" dirty="0"/>
          </a:p>
        </p:txBody>
      </p:sp>
    </p:spTree>
    <p:extLst>
      <p:ext uri="{BB962C8B-B14F-4D97-AF65-F5344CB8AC3E}">
        <p14:creationId xmlns:p14="http://schemas.microsoft.com/office/powerpoint/2010/main" val="104718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59667D-26AA-41B4-93CC-EB846DC6C3A4}"/>
              </a:ext>
            </a:extLst>
          </p:cNvPr>
          <p:cNvSpPr>
            <a:spLocks noGrp="1"/>
          </p:cNvSpPr>
          <p:nvPr>
            <p:ph type="title"/>
          </p:nvPr>
        </p:nvSpPr>
        <p:spPr>
          <a:xfrm>
            <a:off x="277761" y="272845"/>
            <a:ext cx="11636477" cy="6312309"/>
          </a:xfrm>
        </p:spPr>
        <p:txBody>
          <a:bodyPr>
            <a:normAutofit fontScale="90000"/>
          </a:bodyPr>
          <a:lstStyle/>
          <a:p>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ORDINE DI ESECUZIONE 1/2</a:t>
            </a:r>
            <a:r>
              <a:rPr lang="it-IT" sz="1400" dirty="0"/>
              <a:t/>
            </a:r>
            <a:br>
              <a:rPr lang="it-IT" sz="1400" dirty="0"/>
            </a:br>
            <a:r>
              <a:rPr lang="it-IT" sz="2200" dirty="0">
                <a:solidFill>
                  <a:srgbClr val="1C1C1C"/>
                </a:solidFill>
                <a:latin typeface="Times New Roman" panose="02020603050405020304" pitchFamily="18" charset="0"/>
                <a:ea typeface="+mn-ea"/>
                <a:cs typeface="Times New Roman" panose="02020603050405020304" pitchFamily="18" charset="0"/>
              </a:rPr>
              <a:t>Il Fornitore dovrà mettere a disposizione delle Farmacie aderenti un sistema per l’effettuazione degli ordini di esecuzione via web. Detto sistema dovrà essere almeno in grado di effettuare:</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la consultazione in tempo reale delle disponibilità/giacenze nel/nei depositi del Fornitore;</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la comunicazione della sopravvenuta indisponibilità dei prodotti ordinati;</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il prezzo e le confezioni dei singoli prodotti;</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la gestione delle richieste di approvvigionamento;</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la verifica dello stato di avanzamento delle richieste di approvvigionamento;</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la corrispondenza tra merce ordinata e merce consegnata;</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la </a:t>
            </a:r>
            <a:r>
              <a:rPr lang="it-IT" sz="2200" dirty="0" err="1">
                <a:solidFill>
                  <a:srgbClr val="1C1C1C"/>
                </a:solidFill>
                <a:latin typeface="Times New Roman" panose="02020603050405020304" pitchFamily="18" charset="0"/>
                <a:ea typeface="+mn-ea"/>
                <a:cs typeface="Times New Roman" panose="02020603050405020304" pitchFamily="18" charset="0"/>
              </a:rPr>
              <a:t>shelf</a:t>
            </a:r>
            <a:r>
              <a:rPr lang="it-IT" sz="2200" dirty="0">
                <a:solidFill>
                  <a:srgbClr val="1C1C1C"/>
                </a:solidFill>
                <a:latin typeface="Times New Roman" panose="02020603050405020304" pitchFamily="18" charset="0"/>
                <a:ea typeface="+mn-ea"/>
                <a:cs typeface="Times New Roman" panose="02020603050405020304" pitchFamily="18" charset="0"/>
              </a:rPr>
              <a:t> life residua di un prodotto;</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la rintracciabilità di un prodotto attraverso l'identificazione e la registrazione dei flussi fisici che legano il Produttore, il Fornitore e le Farmacie;</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l'estrazione, da parte delle Farmacie, dei quantitativi richiesti e consegnati per ogni prodotto/articolo per periodi preselezionati.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Solo in caso di malfunzionamento dei sistemi informatici, gli ordini di esecuzione e le informazioni sullo stato delle stesse potranno essere inoltrate mediante comunicazioni via mail o fax o telefoniche. Il Fornitore deve pertanto attivare, a proprie spese, almeno un numero telefonico “numero verde” dedicato.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Sono a carico del Fornitore eventuali oneri e/o spese necessari all’adeguamento del rispettivo sistema informatico con quello installato presso le Farmacie nel più breve tempo possibile dall’emissione dell’Ordinativo di Fornitura.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1400" dirty="0"/>
              <a:t/>
            </a:r>
            <a:br>
              <a:rPr lang="it-IT" sz="1400" dirty="0"/>
            </a:br>
            <a:r>
              <a:rPr lang="it-IT" sz="1400" dirty="0"/>
              <a:t/>
            </a:r>
            <a:br>
              <a:rPr lang="it-IT" sz="1400" dirty="0"/>
            </a:br>
            <a:r>
              <a:rPr lang="it-IT" sz="1400" dirty="0"/>
              <a:t/>
            </a:r>
            <a:br>
              <a:rPr lang="it-IT" sz="1400" dirty="0"/>
            </a:br>
            <a:r>
              <a:rPr lang="it-IT" sz="1400" dirty="0"/>
              <a:t/>
            </a:r>
            <a:br>
              <a:rPr lang="it-IT" sz="1400" dirty="0"/>
            </a:br>
            <a:r>
              <a:rPr lang="it-IT" sz="1400" dirty="0"/>
              <a:t/>
            </a:r>
            <a:br>
              <a:rPr lang="it-IT" sz="1400" dirty="0"/>
            </a:br>
            <a:r>
              <a:rPr lang="it-IT" sz="1400" dirty="0"/>
              <a:t/>
            </a:r>
            <a:br>
              <a:rPr lang="it-IT" sz="1400" dirty="0"/>
            </a:br>
            <a:r>
              <a:rPr lang="it-IT" sz="1400" dirty="0"/>
              <a:t/>
            </a:r>
            <a:br>
              <a:rPr lang="it-IT" sz="1400" dirty="0"/>
            </a:br>
            <a:r>
              <a:rPr lang="it-IT" sz="1400" dirty="0"/>
              <a:t/>
            </a:r>
            <a:br>
              <a:rPr lang="it-IT" sz="1400" dirty="0"/>
            </a:br>
            <a:r>
              <a:rPr lang="it-IT" sz="1400" dirty="0"/>
              <a:t/>
            </a:r>
            <a:br>
              <a:rPr lang="it-IT" sz="1400" dirty="0"/>
            </a:br>
            <a:r>
              <a:rPr lang="it-IT" sz="1400" dirty="0"/>
              <a:t/>
            </a:r>
            <a:br>
              <a:rPr lang="it-IT" sz="1400" dirty="0"/>
            </a:br>
            <a:endParaRPr lang="it-IT" sz="1400" dirty="0"/>
          </a:p>
        </p:txBody>
      </p:sp>
    </p:spTree>
    <p:extLst>
      <p:ext uri="{BB962C8B-B14F-4D97-AF65-F5344CB8AC3E}">
        <p14:creationId xmlns:p14="http://schemas.microsoft.com/office/powerpoint/2010/main" val="1292139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59667D-26AA-41B4-93CC-EB846DC6C3A4}"/>
              </a:ext>
            </a:extLst>
          </p:cNvPr>
          <p:cNvSpPr>
            <a:spLocks noGrp="1"/>
          </p:cNvSpPr>
          <p:nvPr>
            <p:ph type="title"/>
          </p:nvPr>
        </p:nvSpPr>
        <p:spPr>
          <a:xfrm>
            <a:off x="208488" y="314409"/>
            <a:ext cx="11636477" cy="6312309"/>
          </a:xfrm>
        </p:spPr>
        <p:txBody>
          <a:bodyPr>
            <a:normAutofit fontScale="90000"/>
          </a:bodyPr>
          <a:lstStyle/>
          <a:p>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ORDINE DI ESECUZIONE 2/2</a:t>
            </a:r>
            <a:r>
              <a:rPr lang="it-IT" sz="1400" dirty="0"/>
              <a:t/>
            </a:r>
            <a:br>
              <a:rPr lang="it-IT" sz="1400" dirty="0"/>
            </a:br>
            <a:r>
              <a:rPr lang="it-IT" sz="2200" dirty="0">
                <a:solidFill>
                  <a:srgbClr val="1C1C1C"/>
                </a:solidFill>
                <a:latin typeface="Times New Roman" panose="02020603050405020304" pitchFamily="18" charset="0"/>
                <a:ea typeface="+mn-ea"/>
                <a:cs typeface="Times New Roman" panose="02020603050405020304" pitchFamily="18" charset="0"/>
              </a:rPr>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b="1" dirty="0">
                <a:solidFill>
                  <a:srgbClr val="1C1C1C"/>
                </a:solidFill>
                <a:latin typeface="Times New Roman" panose="02020603050405020304" pitchFamily="18" charset="0"/>
                <a:ea typeface="+mn-ea"/>
                <a:cs typeface="Times New Roman" panose="02020603050405020304" pitchFamily="18" charset="0"/>
              </a:rPr>
              <a:t>In caso di impossibilità temporanea sopravvenuta di uno o più prodotti indicati nell’ordine di esecuzione, la Farmacia provvederà a inoltrare la richiesta al Fornitore 2° aggiudicatario del Lotto. </a:t>
            </a:r>
            <a:br>
              <a:rPr lang="it-IT" sz="2200" b="1" dirty="0">
                <a:solidFill>
                  <a:srgbClr val="1C1C1C"/>
                </a:solidFill>
                <a:latin typeface="Times New Roman" panose="02020603050405020304" pitchFamily="18" charset="0"/>
                <a:ea typeface="+mn-ea"/>
                <a:cs typeface="Times New Roman" panose="02020603050405020304" pitchFamily="18" charset="0"/>
              </a:rPr>
            </a:br>
            <a:r>
              <a:rPr lang="it-IT" sz="2200" b="1" dirty="0">
                <a:solidFill>
                  <a:srgbClr val="1C1C1C"/>
                </a:solidFill>
                <a:latin typeface="Times New Roman" panose="02020603050405020304" pitchFamily="18" charset="0"/>
                <a:ea typeface="+mn-ea"/>
                <a:cs typeface="Times New Roman" panose="02020603050405020304" pitchFamily="18" charset="0"/>
              </a:rPr>
              <a:t>In caso di indisponibilità temporanea di entrambi i Fornitori, la Farmacia provvederà all’acquisto sul libero mercato imputando ai Fornitori il maggior prezzo, in misura rispettivamente del 60% e del 40%. </a:t>
            </a:r>
            <a:br>
              <a:rPr lang="it-IT" sz="2200" b="1" dirty="0">
                <a:solidFill>
                  <a:srgbClr val="1C1C1C"/>
                </a:solidFill>
                <a:latin typeface="Times New Roman" panose="02020603050405020304" pitchFamily="18" charset="0"/>
                <a:ea typeface="+mn-ea"/>
                <a:cs typeface="Times New Roman" panose="02020603050405020304" pitchFamily="18" charset="0"/>
              </a:rPr>
            </a:br>
            <a:r>
              <a:rPr lang="it-IT" sz="2200" b="1" dirty="0">
                <a:solidFill>
                  <a:srgbClr val="1C1C1C"/>
                </a:solidFill>
                <a:latin typeface="Times New Roman" panose="02020603050405020304" pitchFamily="18" charset="0"/>
                <a:ea typeface="+mn-ea"/>
                <a:cs typeface="Times New Roman" panose="02020603050405020304" pitchFamily="18" charset="0"/>
              </a:rPr>
              <a:t/>
            </a:r>
            <a:br>
              <a:rPr lang="it-IT" sz="2200" b="1"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Se richiesto da una o più Farmacie, i prodotti eventualmente non trattati direttamente dal Fornitore, dovranno essere inseriti nella gamma offerta entro 30 giorni dalla richiesta; agli stessi verrà applicato il medesimo trattamento economico definito nel Disciplinare di gara per le Specialità medicinali, ovvero per le rimanenti tipologie di prodotti, a seconda della categoria di competenza.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Gli ordini di esecuzioni devono almeno contenere le prestazioni che l’ Amministrazione contraente intende richiedere sulla base del Capitolato Tecnico e il CIG acquisito per l’emissione dell’Ordinativo di Fornitura.</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1400" dirty="0"/>
              <a:t/>
            </a:r>
            <a:br>
              <a:rPr lang="it-IT" sz="1400" dirty="0"/>
            </a:br>
            <a:r>
              <a:rPr lang="it-IT" sz="1400" dirty="0"/>
              <a:t/>
            </a:r>
            <a:br>
              <a:rPr lang="it-IT" sz="1400" dirty="0"/>
            </a:br>
            <a:r>
              <a:rPr lang="it-IT" sz="1400" dirty="0"/>
              <a:t/>
            </a:r>
            <a:br>
              <a:rPr lang="it-IT" sz="1400" dirty="0"/>
            </a:br>
            <a:r>
              <a:rPr lang="it-IT" sz="1400" dirty="0"/>
              <a:t/>
            </a:r>
            <a:br>
              <a:rPr lang="it-IT" sz="1400" dirty="0"/>
            </a:br>
            <a:r>
              <a:rPr lang="it-IT" sz="1400" dirty="0"/>
              <a:t/>
            </a:r>
            <a:br>
              <a:rPr lang="it-IT" sz="1400" dirty="0"/>
            </a:br>
            <a:r>
              <a:rPr lang="it-IT" sz="1400" dirty="0"/>
              <a:t/>
            </a:r>
            <a:br>
              <a:rPr lang="it-IT" sz="1400" dirty="0"/>
            </a:br>
            <a:r>
              <a:rPr lang="it-IT" sz="1400" dirty="0"/>
              <a:t/>
            </a:r>
            <a:br>
              <a:rPr lang="it-IT" sz="1400" dirty="0"/>
            </a:br>
            <a:r>
              <a:rPr lang="it-IT" sz="1400" dirty="0"/>
              <a:t/>
            </a:r>
            <a:br>
              <a:rPr lang="it-IT" sz="1400" dirty="0"/>
            </a:br>
            <a:endParaRPr lang="it-IT" sz="1400" dirty="0"/>
          </a:p>
        </p:txBody>
      </p:sp>
    </p:spTree>
    <p:extLst>
      <p:ext uri="{BB962C8B-B14F-4D97-AF65-F5344CB8AC3E}">
        <p14:creationId xmlns:p14="http://schemas.microsoft.com/office/powerpoint/2010/main" val="165944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616D4C-61DB-44C2-A472-8FA26E3A617B}"/>
              </a:ext>
            </a:extLst>
          </p:cNvPr>
          <p:cNvSpPr>
            <a:spLocks noGrp="1"/>
          </p:cNvSpPr>
          <p:nvPr>
            <p:ph type="title"/>
          </p:nvPr>
        </p:nvSpPr>
        <p:spPr>
          <a:xfrm>
            <a:off x="383458" y="383457"/>
            <a:ext cx="11444748" cy="6061587"/>
          </a:xfrm>
        </p:spPr>
        <p:txBody>
          <a:bodyPr>
            <a:normAutofit fontScale="90000"/>
          </a:bodyPr>
          <a:lstStyle/>
          <a:p>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
            </a:r>
            <a:br>
              <a:rPr lang="it-IT" sz="2000" b="1" dirty="0">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ea typeface="+mn-ea"/>
                <a:cs typeface="Times New Roman" panose="02020603050405020304" pitchFamily="18" charset="0"/>
              </a:rPr>
              <a:t>CONSEGNA DEI PRODOTTI 1/2</a:t>
            </a:r>
            <a:r>
              <a:rPr lang="it-IT" sz="1200" dirty="0"/>
              <a:t/>
            </a:r>
            <a:br>
              <a:rPr lang="it-IT" sz="1200" dirty="0"/>
            </a:br>
            <a:r>
              <a:rPr lang="it-IT" sz="1200" dirty="0"/>
              <a:t/>
            </a:r>
            <a:br>
              <a:rPr lang="it-IT" sz="1200" dirty="0"/>
            </a:br>
            <a:r>
              <a:rPr lang="it-IT" sz="2200" dirty="0">
                <a:solidFill>
                  <a:srgbClr val="1C1C1C"/>
                </a:solidFill>
                <a:latin typeface="Times New Roman" panose="02020603050405020304" pitchFamily="18" charset="0"/>
                <a:ea typeface="+mn-ea"/>
                <a:cs typeface="Times New Roman" panose="02020603050405020304" pitchFamily="18" charset="0"/>
              </a:rPr>
              <a:t>Per l’esecuzione della fornitura indicata in ciascun Ordinativo di Fornitura, il Fornitore si obbliga a consegnare i beni oggetto degli stessi con le seguenti modalità.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Non sono ammesse consegne parziali, salvo diverso accordo scritto intercorso tra il Fornitore e la singola Amministrazione Contraente.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Il Fornitore, dovrà provvedere a due consegne al giorno dal lunedì al sabato, una la mattina e una il pomeriggio. Le consegne di tutti i prodotti dovranno essere effettuate presso le singole Farmacie richiedenti durante il loro orario di apertura, ed in particolare:</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consegne comprese tra le ore 8.00 e le ore 9.00 del mattino (salvo diverso accordo scritto tra il Fornitore e il Direttore della Farmacia) per gli ordini di esecuzione trasmessi entro le ore 19.30 del giorno precedente;</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-consegne comprese tra le ore 14.30 e le 16.00 del pomeriggio (salvo diverso accordo scritto tra il Fornitore e il Direttore della Farmacia) per gli ordini di esecuzione trasmessi entro le ore 12.30 dello stesso giorno;</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il Fornitore primo aggiudicatario di ogni lotto è obbligato a consegnare alle Farmacie in turno di servizio, anche la domenica e nei giorni festivi infrasettimanali, entro le ore 13.00 (salvo diverso accordo scritto tra il Fornitore e il Direttore della Farmacia). Tali richieste dovranno essere trasmesse dalle Farmacie entro le ore 19.30 del giorno precedente. E’ facoltà dello stesso Fornitore consentire alle Farmacie di emettere gli ordini di esecuzione nel corso della mattina del giorno di turno di servizio, per effettuare la consegna nello stesso giorno.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E’ facoltà dei Direttori/Responsabili delle Farmacie concordare per iscritto una diversa articolazione delle fasce orarie di consegna.</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1200" dirty="0"/>
              <a:t/>
            </a:r>
            <a:br>
              <a:rPr lang="it-IT" sz="1200" dirty="0"/>
            </a:br>
            <a:r>
              <a:rPr lang="it-IT" sz="1200" dirty="0"/>
              <a:t/>
            </a:r>
            <a:br>
              <a:rPr lang="it-IT" sz="1200" dirty="0"/>
            </a:br>
            <a:r>
              <a:rPr lang="it-IT" sz="1200" dirty="0"/>
              <a:t/>
            </a:r>
            <a:br>
              <a:rPr lang="it-IT" sz="1200" dirty="0"/>
            </a:br>
            <a:r>
              <a:rPr lang="it-IT" sz="1200" dirty="0"/>
              <a:t/>
            </a:r>
            <a:br>
              <a:rPr lang="it-IT" sz="1200" dirty="0"/>
            </a:br>
            <a:r>
              <a:rPr lang="it-IT" sz="1200" dirty="0"/>
              <a:t/>
            </a:r>
            <a:br>
              <a:rPr lang="it-IT" sz="1200" dirty="0"/>
            </a:br>
            <a:r>
              <a:rPr lang="it-IT" sz="1200" dirty="0"/>
              <a:t/>
            </a:r>
            <a:br>
              <a:rPr lang="it-IT" sz="1200" dirty="0"/>
            </a:br>
            <a:r>
              <a:rPr lang="it-IT" sz="1200" dirty="0"/>
              <a:t/>
            </a:r>
            <a:br>
              <a:rPr lang="it-IT" sz="1200" dirty="0"/>
            </a:br>
            <a:r>
              <a:rPr lang="it-IT" sz="1200" dirty="0"/>
              <a:t/>
            </a:r>
            <a:br>
              <a:rPr lang="it-IT" sz="1200" dirty="0"/>
            </a:br>
            <a:r>
              <a:rPr lang="it-IT" sz="1200" dirty="0"/>
              <a:t/>
            </a:r>
            <a:br>
              <a:rPr lang="it-IT" sz="1200" dirty="0"/>
            </a:br>
            <a:r>
              <a:rPr lang="it-IT" sz="1200" dirty="0"/>
              <a:t/>
            </a:r>
            <a:br>
              <a:rPr lang="it-IT" sz="1200" dirty="0"/>
            </a:br>
            <a:r>
              <a:rPr lang="it-IT" sz="1200" dirty="0"/>
              <a:t/>
            </a:r>
            <a:br>
              <a:rPr lang="it-IT" sz="1200" dirty="0"/>
            </a:br>
            <a:r>
              <a:rPr lang="it-IT" sz="1200" dirty="0"/>
              <a:t/>
            </a:r>
            <a:br>
              <a:rPr lang="it-IT" sz="1200" dirty="0"/>
            </a:br>
            <a:r>
              <a:rPr lang="it-IT" sz="1200" dirty="0"/>
              <a:t/>
            </a:r>
            <a:br>
              <a:rPr lang="it-IT" sz="1200" dirty="0"/>
            </a:br>
            <a:r>
              <a:rPr lang="it-IT" sz="1200" dirty="0"/>
              <a:t/>
            </a:r>
            <a:br>
              <a:rPr lang="it-IT" sz="1200" dirty="0"/>
            </a:br>
            <a:r>
              <a:rPr lang="it-IT" sz="1200" dirty="0"/>
              <a:t/>
            </a:r>
            <a:br>
              <a:rPr lang="it-IT" sz="1200" dirty="0"/>
            </a:br>
            <a:r>
              <a:rPr lang="it-IT" sz="1200" dirty="0"/>
              <a:t/>
            </a:r>
            <a:br>
              <a:rPr lang="it-IT" sz="1200" dirty="0"/>
            </a:br>
            <a:r>
              <a:rPr lang="it-IT" sz="1200" dirty="0"/>
              <a:t/>
            </a:r>
            <a:br>
              <a:rPr lang="it-IT" sz="1200" dirty="0"/>
            </a:br>
            <a:endParaRPr lang="it-IT" sz="1200" dirty="0"/>
          </a:p>
        </p:txBody>
      </p:sp>
    </p:spTree>
    <p:extLst>
      <p:ext uri="{BB962C8B-B14F-4D97-AF65-F5344CB8AC3E}">
        <p14:creationId xmlns:p14="http://schemas.microsoft.com/office/powerpoint/2010/main" val="657588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17FB82-67A7-48BD-BAF6-D5BDEE7DD396}"/>
              </a:ext>
            </a:extLst>
          </p:cNvPr>
          <p:cNvSpPr>
            <a:spLocks noGrp="1"/>
          </p:cNvSpPr>
          <p:nvPr>
            <p:ph type="title" idx="4294967295"/>
          </p:nvPr>
        </p:nvSpPr>
        <p:spPr>
          <a:xfrm>
            <a:off x="117987" y="265471"/>
            <a:ext cx="12074013" cy="6282967"/>
          </a:xfrm>
        </p:spPr>
        <p:txBody>
          <a:bodyPr>
            <a:normAutofit fontScale="90000"/>
          </a:bodyPr>
          <a:lstStyle/>
          <a:p>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b="1" dirty="0">
                <a:solidFill>
                  <a:srgbClr val="000000"/>
                </a:solidFill>
                <a:latin typeface="Times New Roman" panose="02020603050405020304" pitchFamily="18" charset="0"/>
                <a:cs typeface="Times New Roman" panose="02020603050405020304" pitchFamily="18" charset="0"/>
              </a:rPr>
              <a:t>CONSEGNA DEI PRODOTTI 2/2</a:t>
            </a: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Le consegne dei prodotti si intendono effettuate comprensive di imballaggio, trasporto e consegna in porto franco presso le Farmacie ovvero presso gli ulteriori punti vendita che utilizzeranno l’Accordo-quadro e pertanto, prima di tale adempimento, qualsiasi rischio connesso al trasporto della merce è a totale carico del Fornitore.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L’accettazione dei prodotti non solleva il Fornitore dalle responsabilità delle proprie obbligazioni relativamente ai vizi palesi od occulti della merce stessa non rilevati all’atto della consegna, né lo esime dall’obbligo di rispondere ad eventuali contestazioni che possono insorgere a seguito dell’utilizzo.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Il controllo quali-quantitativo della merce e le segnalazioni di errori verranno trasmesse al Fornitore entro 48 ore lavorative successive alla consegna.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Ogni consegna deve essere accompagnata da apposito documento di trasporto, riportante almeno i seguenti estremi di riferimento: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i) il numero e la data dell’Ordine;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ii) l’indicazione della Farmacia richiedente;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iii) la marca, la tipologia e la quantità dei prodotti,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iv) le informazioni dettagliate dei prodotti oggetto della consegna;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v) le quantità consegnate;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vi) il prezzo unitario dei prodotti consegnati applicato dal Fornitore alle Farmacie con l’indicazione dell’aliquota IVA cui sono soggetti gli stessi.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Tali informazioni consentiranno alle singole Farmacie di verificare, al momento di ricezione delle fatture, la corrispondenza del valore della merce ricevuta con quanto fatturato. I prezzi validi per la fatturazione, infatti, si intendono comunque riferiti al momento in cui viene inoltrato l’ordine di esecuzione e non al momento della fatturazione.</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
            </a:r>
            <a:br>
              <a:rPr lang="it-IT" sz="2200" dirty="0">
                <a:latin typeface="Times New Roman" panose="02020603050405020304" pitchFamily="18" charset="0"/>
                <a:cs typeface="Times New Roman" panose="02020603050405020304" pitchFamily="18" charset="0"/>
              </a:rPr>
            </a:br>
            <a:r>
              <a:rPr lang="it-IT" sz="1800" dirty="0"/>
              <a:t/>
            </a:r>
            <a:br>
              <a:rPr lang="it-IT" sz="1800" dirty="0"/>
            </a:br>
            <a:r>
              <a:rPr lang="it-IT" sz="1800" dirty="0"/>
              <a:t/>
            </a:r>
            <a:br>
              <a:rPr lang="it-IT" sz="1800" dirty="0"/>
            </a:br>
            <a:r>
              <a:rPr lang="it-IT" sz="1800" dirty="0"/>
              <a:t/>
            </a:r>
            <a:br>
              <a:rPr lang="it-IT" sz="1800" dirty="0"/>
            </a:br>
            <a:r>
              <a:rPr lang="it-IT" sz="1800" dirty="0"/>
              <a:t/>
            </a:r>
            <a:br>
              <a:rPr lang="it-IT" sz="1800" dirty="0"/>
            </a:br>
            <a:r>
              <a:rPr lang="it-IT" sz="1800" dirty="0"/>
              <a:t/>
            </a:r>
            <a:br>
              <a:rPr lang="it-IT" sz="1800" dirty="0"/>
            </a:br>
            <a:r>
              <a:rPr lang="it-IT" sz="1800" dirty="0"/>
              <a:t/>
            </a:r>
            <a:br>
              <a:rPr lang="it-IT" sz="1800" dirty="0"/>
            </a:br>
            <a:r>
              <a:rPr lang="it-IT" sz="1800" dirty="0"/>
              <a:t/>
            </a:r>
            <a:br>
              <a:rPr lang="it-IT" sz="1800" dirty="0"/>
            </a:br>
            <a:r>
              <a:rPr lang="it-IT" sz="1800" dirty="0"/>
              <a:t/>
            </a:r>
            <a:br>
              <a:rPr lang="it-IT" sz="1800" dirty="0"/>
            </a:br>
            <a:r>
              <a:rPr lang="it-IT" sz="1800" dirty="0"/>
              <a:t/>
            </a:r>
            <a:br>
              <a:rPr lang="it-IT" sz="1800" dirty="0"/>
            </a:br>
            <a:r>
              <a:rPr lang="it-IT" sz="1800" dirty="0"/>
              <a:t/>
            </a:r>
            <a:br>
              <a:rPr lang="it-IT" sz="1800" dirty="0"/>
            </a:br>
            <a:r>
              <a:rPr lang="it-IT" sz="1800" dirty="0"/>
              <a:t/>
            </a:r>
            <a:br>
              <a:rPr lang="it-IT" sz="1800" dirty="0"/>
            </a:br>
            <a:r>
              <a:rPr lang="it-IT" sz="1800" dirty="0"/>
              <a:t/>
            </a:r>
            <a:br>
              <a:rPr lang="it-IT" sz="1800" dirty="0"/>
            </a:br>
            <a:r>
              <a:rPr lang="it-IT" sz="1800" dirty="0"/>
              <a:t/>
            </a:r>
            <a:br>
              <a:rPr lang="it-IT" sz="1800" dirty="0"/>
            </a:br>
            <a:r>
              <a:rPr lang="it-IT" sz="1800" dirty="0"/>
              <a:t/>
            </a:r>
            <a:br>
              <a:rPr lang="it-IT" sz="18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endParaRPr lang="it-IT" sz="1600" dirty="0"/>
          </a:p>
        </p:txBody>
      </p:sp>
    </p:spTree>
    <p:extLst>
      <p:ext uri="{BB962C8B-B14F-4D97-AF65-F5344CB8AC3E}">
        <p14:creationId xmlns:p14="http://schemas.microsoft.com/office/powerpoint/2010/main" val="855100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8599" y="305600"/>
            <a:ext cx="11755315" cy="6409592"/>
          </a:xfrm>
        </p:spPr>
        <p:txBody>
          <a:bodyPr>
            <a:normAutofit fontScale="90000"/>
          </a:bodyPr>
          <a:lstStyle/>
          <a:p>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b="1" dirty="0">
                <a:latin typeface="Times New Roman" panose="02020603050405020304" pitchFamily="18" charset="0"/>
                <a:cs typeface="Times New Roman" panose="02020603050405020304" pitchFamily="18" charset="0"/>
              </a:rPr>
              <a:t>SERVIZIO RESI</a:t>
            </a:r>
            <a:br>
              <a:rPr lang="it-IT" sz="2000" b="1" dirty="0">
                <a:latin typeface="Times New Roman" panose="02020603050405020304" pitchFamily="18" charset="0"/>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Ciascun Fornitore, dovrà provvedere al ritiro dei prodotti nei casi di seguito elencati. Il ritiro avrà luogo a seguito di comunicazione al Fornitore da parte delle singole Farmacie, che provvederanno ad indicare la denominazione commerciale, la quantità della merce da ritirare e il motivo della richiesta di ritiro.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Il Fornitore dovrà provvedere al ritiro:</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dei prodotti sottoposti a ritiro o sospensione di utilizzo;</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dei prodotti erroneamente consegnati ovvero non conformi a quanto previsto nell’ordine di esecuzione e/o al presente documento;</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dei farmaci prossimi a scadenza;</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dei prodotti non movimentati come di seguito esplicitato: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b="1" dirty="0">
                <a:solidFill>
                  <a:srgbClr val="1C1C1C"/>
                </a:solidFill>
                <a:latin typeface="Times New Roman" panose="02020603050405020304" pitchFamily="18" charset="0"/>
                <a:ea typeface="+mn-ea"/>
                <a:cs typeface="Times New Roman" panose="02020603050405020304" pitchFamily="18" charset="0"/>
              </a:rPr>
              <a:t>I. </a:t>
            </a:r>
            <a:r>
              <a:rPr lang="it-IT" sz="2200" dirty="0">
                <a:solidFill>
                  <a:srgbClr val="1C1C1C"/>
                </a:solidFill>
                <a:latin typeface="Times New Roman" panose="02020603050405020304" pitchFamily="18" charset="0"/>
                <a:ea typeface="+mn-ea"/>
                <a:cs typeface="Times New Roman" panose="02020603050405020304" pitchFamily="18" charset="0"/>
              </a:rPr>
              <a:t>per i prodotti risultati non movimentati al termine del medesimo mese in cui è avvenuta la consegna, il Fornitore provvederà a ritirare e stornare il valore degli stessi nell’ambito della fattura successiva;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b="1" dirty="0">
                <a:solidFill>
                  <a:srgbClr val="1C1C1C"/>
                </a:solidFill>
                <a:latin typeface="Times New Roman" panose="02020603050405020304" pitchFamily="18" charset="0"/>
                <a:ea typeface="+mn-ea"/>
                <a:cs typeface="Times New Roman" panose="02020603050405020304" pitchFamily="18" charset="0"/>
              </a:rPr>
              <a:t>II. </a:t>
            </a:r>
            <a:r>
              <a:rPr lang="it-IT" sz="2200" dirty="0">
                <a:solidFill>
                  <a:srgbClr val="1C1C1C"/>
                </a:solidFill>
                <a:latin typeface="Times New Roman" panose="02020603050405020304" pitchFamily="18" charset="0"/>
                <a:ea typeface="+mn-ea"/>
                <a:cs typeface="Times New Roman" panose="02020603050405020304" pitchFamily="18" charset="0"/>
              </a:rPr>
              <a:t>per i prodotti non movimentati in giacenza presso la Farmacia per un periodo superiore al mese di consegna e comunque con un periodo di validità residuo non inferiore a otto mesi, la Farmacia emetterà una fattura intestata al Fornitore indicante l’esatto quantitativo e la tipologia dei prodotti. Il prezzo unitario indicato in fattura sarà pari al prezzo di acquisto già applicato alla Farmacia al netto del 10% a titolo di rimborso per spese generali. Resta inteso che il Fornitore sarà obbligato all’acquisto di tali prodotti per un importo massimo annuale pari allo 0,5% del valore annuo dell’Ordinativo di Fornitura di ciascuna Farmacia solo ed esclusivamente se la fattura sarà accompagnata da una dichiarazione di “corretta conservazione”.</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In tutte le ipotesi di restituzione della merce al Fornitore, il ritiro dei prodotti avverrà a cura e spese del Fornitore, ciascuno per i prodotti di propria competenza nei medesimi orari previsti per la consegna.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200" dirty="0">
                <a:solidFill>
                  <a:srgbClr val="1C1C1C"/>
                </a:solidFill>
                <a:latin typeface="Times New Roman" panose="02020603050405020304" pitchFamily="18" charset="0"/>
                <a:ea typeface="+mn-ea"/>
                <a:cs typeface="Times New Roman" panose="02020603050405020304" pitchFamily="18" charset="0"/>
              </a:rPr>
              <a:t/>
            </a:r>
            <a:br>
              <a:rPr lang="it-IT" sz="2200" dirty="0">
                <a:solidFill>
                  <a:srgbClr val="1C1C1C"/>
                </a:solidFill>
                <a:latin typeface="Times New Roman" panose="02020603050405020304" pitchFamily="18" charset="0"/>
                <a:ea typeface="+mn-ea"/>
                <a:cs typeface="Times New Roman" panose="02020603050405020304" pitchFamily="18" charset="0"/>
              </a:rPr>
            </a:br>
            <a:r>
              <a:rPr lang="it-IT" sz="2000" b="1" dirty="0">
                <a:latin typeface="Times New Roman" panose="02020603050405020304" pitchFamily="18" charset="0"/>
                <a:cs typeface="Times New Roman" panose="02020603050405020304" pitchFamily="18" charset="0"/>
              </a:rPr>
              <a:t/>
            </a:r>
            <a:br>
              <a:rPr lang="it-IT" sz="2000" b="1" dirty="0">
                <a:latin typeface="Times New Roman" panose="02020603050405020304" pitchFamily="18" charset="0"/>
                <a:cs typeface="Times New Roman" panose="02020603050405020304" pitchFamily="18" charset="0"/>
              </a:rPr>
            </a:br>
            <a:r>
              <a:rPr lang="it-IT" sz="2000" b="1" dirty="0">
                <a:latin typeface="Times New Roman" panose="02020603050405020304" pitchFamily="18" charset="0"/>
                <a:cs typeface="Times New Roman" panose="02020603050405020304" pitchFamily="18" charset="0"/>
              </a:rPr>
              <a:t/>
            </a:r>
            <a:br>
              <a:rPr lang="it-IT" sz="2000" b="1" dirty="0">
                <a:latin typeface="Times New Roman" panose="02020603050405020304" pitchFamily="18" charset="0"/>
                <a:cs typeface="Times New Roman" panose="02020603050405020304" pitchFamily="18" charset="0"/>
              </a:rPr>
            </a:br>
            <a:r>
              <a:rPr lang="it-IT" sz="2000" b="1" dirty="0">
                <a:latin typeface="Times New Roman" panose="02020603050405020304" pitchFamily="18" charset="0"/>
                <a:cs typeface="Times New Roman" panose="02020603050405020304" pitchFamily="18" charset="0"/>
              </a:rPr>
              <a:t/>
            </a:r>
            <a:br>
              <a:rPr lang="it-IT" sz="2000" b="1"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a:t/>
            </a:r>
            <a:br>
              <a:rPr lang="it-IT" sz="1600" dirty="0"/>
            </a:br>
            <a:r>
              <a:rPr lang="it-IT" sz="1600" dirty="0">
                <a:latin typeface="Times New Roman" panose="02020603050405020304" pitchFamily="18" charset="0"/>
                <a:cs typeface="Times New Roman" panose="02020603050405020304" pitchFamily="18" charset="0"/>
                <a:sym typeface="Wingdings" panose="05000000000000000000" pitchFamily="2" charset="2"/>
              </a:rPr>
              <a:t/>
            </a:r>
            <a:br>
              <a:rPr lang="it-IT" sz="1600" dirty="0">
                <a:latin typeface="Times New Roman" panose="02020603050405020304" pitchFamily="18" charset="0"/>
                <a:cs typeface="Times New Roman" panose="02020603050405020304" pitchFamily="18" charset="0"/>
                <a:sym typeface="Wingdings" panose="05000000000000000000" pitchFamily="2" charset="2"/>
              </a:rPr>
            </a:br>
            <a:r>
              <a:rPr lang="it-IT" sz="1600" dirty="0">
                <a:latin typeface="Times New Roman" panose="02020603050405020304" pitchFamily="18" charset="0"/>
                <a:cs typeface="Times New Roman" panose="02020603050405020304" pitchFamily="18" charset="0"/>
                <a:sym typeface="Wingdings" panose="05000000000000000000" pitchFamily="2" charset="2"/>
              </a:rPr>
              <a:t/>
            </a:r>
            <a:br>
              <a:rPr lang="it-IT" sz="1600" dirty="0">
                <a:latin typeface="Times New Roman" panose="02020603050405020304" pitchFamily="18" charset="0"/>
                <a:cs typeface="Times New Roman" panose="02020603050405020304" pitchFamily="18" charset="0"/>
                <a:sym typeface="Wingdings" panose="05000000000000000000" pitchFamily="2" charset="2"/>
              </a:rPr>
            </a:br>
            <a:r>
              <a:rPr lang="it-IT" sz="1600" dirty="0">
                <a:latin typeface="Times New Roman" panose="02020603050405020304" pitchFamily="18" charset="0"/>
                <a:cs typeface="Times New Roman" panose="02020603050405020304" pitchFamily="18" charset="0"/>
                <a:sym typeface="Wingdings" panose="05000000000000000000" pitchFamily="2" charset="2"/>
              </a:rPr>
              <a:t/>
            </a:r>
            <a:br>
              <a:rPr lang="it-IT" sz="1600" dirty="0">
                <a:latin typeface="Times New Roman" panose="02020603050405020304" pitchFamily="18" charset="0"/>
                <a:cs typeface="Times New Roman" panose="02020603050405020304" pitchFamily="18" charset="0"/>
                <a:sym typeface="Wingdings" panose="05000000000000000000" pitchFamily="2" charset="2"/>
              </a:rPr>
            </a:br>
            <a:r>
              <a:rPr lang="it-IT" sz="1600" dirty="0">
                <a:latin typeface="Times New Roman" panose="02020603050405020304" pitchFamily="18" charset="0"/>
                <a:cs typeface="Times New Roman" panose="02020603050405020304" pitchFamily="18" charset="0"/>
                <a:sym typeface="Wingdings" panose="05000000000000000000" pitchFamily="2" charset="2"/>
              </a:rPr>
              <a:t/>
            </a:r>
            <a:br>
              <a:rPr lang="it-IT" sz="1600" dirty="0">
                <a:latin typeface="Times New Roman" panose="02020603050405020304" pitchFamily="18" charset="0"/>
                <a:cs typeface="Times New Roman" panose="02020603050405020304" pitchFamily="18" charset="0"/>
                <a:sym typeface="Wingdings" panose="05000000000000000000" pitchFamily="2" charset="2"/>
              </a:rPr>
            </a:br>
            <a:r>
              <a:rPr lang="it-IT" sz="1600" dirty="0">
                <a:latin typeface="Times New Roman" panose="02020603050405020304" pitchFamily="18" charset="0"/>
                <a:cs typeface="Times New Roman" panose="02020603050405020304" pitchFamily="18" charset="0"/>
                <a:sym typeface="Wingdings" panose="05000000000000000000" pitchFamily="2" charset="2"/>
              </a:rPr>
              <a:t/>
            </a:r>
            <a:br>
              <a:rPr lang="it-IT" sz="1600" dirty="0">
                <a:latin typeface="Times New Roman" panose="02020603050405020304" pitchFamily="18" charset="0"/>
                <a:cs typeface="Times New Roman" panose="02020603050405020304" pitchFamily="18" charset="0"/>
                <a:sym typeface="Wingdings" panose="05000000000000000000" pitchFamily="2" charset="2"/>
              </a:rPr>
            </a:br>
            <a:r>
              <a:rPr lang="it-IT" sz="1600" dirty="0">
                <a:latin typeface="Times New Roman" panose="02020603050405020304" pitchFamily="18" charset="0"/>
                <a:cs typeface="Times New Roman" panose="02020603050405020304" pitchFamily="18" charset="0"/>
                <a:sym typeface="Wingdings" panose="05000000000000000000" pitchFamily="2" charset="2"/>
              </a:rPr>
              <a:t/>
            </a:r>
            <a:br>
              <a:rPr lang="it-IT" sz="1600" dirty="0">
                <a:latin typeface="Times New Roman" panose="02020603050405020304" pitchFamily="18" charset="0"/>
                <a:cs typeface="Times New Roman" panose="02020603050405020304" pitchFamily="18" charset="0"/>
                <a:sym typeface="Wingdings" panose="05000000000000000000" pitchFamily="2" charset="2"/>
              </a:rPr>
            </a:br>
            <a:r>
              <a:rPr lang="it-IT" sz="1600" dirty="0">
                <a:latin typeface="Times New Roman" panose="02020603050405020304" pitchFamily="18" charset="0"/>
                <a:cs typeface="Times New Roman" panose="02020603050405020304" pitchFamily="18" charset="0"/>
                <a:sym typeface="Wingdings" panose="05000000000000000000" pitchFamily="2" charset="2"/>
              </a:rPr>
              <a:t/>
            </a:r>
            <a:br>
              <a:rPr lang="it-IT" sz="1600" dirty="0">
                <a:latin typeface="Times New Roman" panose="02020603050405020304" pitchFamily="18" charset="0"/>
                <a:cs typeface="Times New Roman" panose="02020603050405020304" pitchFamily="18" charset="0"/>
                <a:sym typeface="Wingdings" panose="05000000000000000000" pitchFamily="2" charset="2"/>
              </a:rPr>
            </a:br>
            <a:r>
              <a:rPr lang="it-IT" sz="1600" dirty="0">
                <a:latin typeface="Times New Roman" panose="02020603050405020304" pitchFamily="18" charset="0"/>
                <a:cs typeface="Times New Roman" panose="02020603050405020304" pitchFamily="18" charset="0"/>
                <a:sym typeface="Wingdings" panose="05000000000000000000" pitchFamily="2" charset="2"/>
              </a:rPr>
              <a:t/>
            </a:r>
            <a:br>
              <a:rPr lang="it-IT" sz="1600" dirty="0">
                <a:latin typeface="Times New Roman" panose="02020603050405020304" pitchFamily="18" charset="0"/>
                <a:cs typeface="Times New Roman" panose="02020603050405020304" pitchFamily="18" charset="0"/>
                <a:sym typeface="Wingdings" panose="05000000000000000000" pitchFamily="2" charset="2"/>
              </a:rPr>
            </a:br>
            <a:r>
              <a:rPr lang="it-IT" sz="1600" dirty="0">
                <a:latin typeface="Times New Roman" panose="02020603050405020304" pitchFamily="18" charset="0"/>
                <a:cs typeface="Times New Roman" panose="02020603050405020304" pitchFamily="18" charset="0"/>
                <a:sym typeface="Wingdings" panose="05000000000000000000" pitchFamily="2" charset="2"/>
              </a:rPr>
              <a:t/>
            </a:r>
            <a:br>
              <a:rPr lang="it-IT" sz="1600" dirty="0">
                <a:latin typeface="Times New Roman" panose="02020603050405020304" pitchFamily="18" charset="0"/>
                <a:cs typeface="Times New Roman" panose="02020603050405020304" pitchFamily="18" charset="0"/>
                <a:sym typeface="Wingdings" panose="05000000000000000000" pitchFamily="2" charset="2"/>
              </a:rPr>
            </a:br>
            <a:r>
              <a:rPr lang="it-IT" sz="1600" dirty="0">
                <a:latin typeface="Times New Roman" panose="02020603050405020304" pitchFamily="18" charset="0"/>
                <a:cs typeface="Times New Roman" panose="02020603050405020304" pitchFamily="18" charset="0"/>
                <a:sym typeface="Wingdings" panose="05000000000000000000" pitchFamily="2" charset="2"/>
              </a:rPr>
              <a:t/>
            </a:r>
            <a:br>
              <a:rPr lang="it-IT" sz="1600" dirty="0">
                <a:latin typeface="Times New Roman" panose="02020603050405020304" pitchFamily="18" charset="0"/>
                <a:cs typeface="Times New Roman" panose="02020603050405020304" pitchFamily="18" charset="0"/>
                <a:sym typeface="Wingdings" panose="05000000000000000000" pitchFamily="2" charset="2"/>
              </a:rPr>
            </a:br>
            <a:r>
              <a:rPr lang="it-IT" sz="1600" dirty="0">
                <a:latin typeface="Times New Roman" panose="02020603050405020304" pitchFamily="18" charset="0"/>
                <a:cs typeface="Times New Roman" panose="02020603050405020304" pitchFamily="18" charset="0"/>
                <a:sym typeface="Wingdings" panose="05000000000000000000" pitchFamily="2" charset="2"/>
              </a:rPr>
              <a:t/>
            </a:r>
            <a:br>
              <a:rPr lang="it-IT" sz="1600" dirty="0">
                <a:latin typeface="Times New Roman" panose="02020603050405020304" pitchFamily="18" charset="0"/>
                <a:cs typeface="Times New Roman" panose="02020603050405020304" pitchFamily="18" charset="0"/>
                <a:sym typeface="Wingdings" panose="05000000000000000000" pitchFamily="2" charset="2"/>
              </a:rPr>
            </a:br>
            <a:r>
              <a:rPr lang="it-IT" sz="1600" dirty="0">
                <a:latin typeface="Times New Roman" panose="02020603050405020304" pitchFamily="18" charset="0"/>
                <a:cs typeface="Times New Roman" panose="02020603050405020304" pitchFamily="18" charset="0"/>
                <a:sym typeface="Wingdings" panose="05000000000000000000" pitchFamily="2" charset="2"/>
              </a:rPr>
              <a:t/>
            </a:r>
            <a:br>
              <a:rPr lang="it-IT" sz="1600" dirty="0">
                <a:latin typeface="Times New Roman" panose="02020603050405020304" pitchFamily="18" charset="0"/>
                <a:cs typeface="Times New Roman" panose="02020603050405020304" pitchFamily="18" charset="0"/>
                <a:sym typeface="Wingdings" panose="05000000000000000000" pitchFamily="2" charset="2"/>
              </a:rPr>
            </a:br>
            <a:r>
              <a:rPr lang="it-IT" sz="1600" dirty="0">
                <a:latin typeface="Times New Roman" panose="02020603050405020304" pitchFamily="18" charset="0"/>
                <a:cs typeface="Times New Roman" panose="02020603050405020304" pitchFamily="18" charset="0"/>
                <a:sym typeface="Wingdings" panose="05000000000000000000" pitchFamily="2" charset="2"/>
              </a:rPr>
              <a:t/>
            </a:r>
            <a:br>
              <a:rPr lang="it-IT" sz="1600" dirty="0">
                <a:latin typeface="Times New Roman" panose="02020603050405020304" pitchFamily="18" charset="0"/>
                <a:cs typeface="Times New Roman" panose="02020603050405020304" pitchFamily="18" charset="0"/>
                <a:sym typeface="Wingdings" panose="05000000000000000000" pitchFamily="2" charset="2"/>
              </a:rPr>
            </a:br>
            <a:r>
              <a:rPr lang="it-IT" sz="1600" dirty="0">
                <a:latin typeface="Times New Roman" panose="02020603050405020304" pitchFamily="18" charset="0"/>
                <a:cs typeface="Times New Roman" panose="02020603050405020304" pitchFamily="18" charset="0"/>
                <a:sym typeface="Wingdings" panose="05000000000000000000" pitchFamily="2" charset="2"/>
              </a:rPr>
              <a:t/>
            </a:r>
            <a:br>
              <a:rPr lang="it-IT" sz="1600" dirty="0">
                <a:latin typeface="Times New Roman" panose="02020603050405020304" pitchFamily="18" charset="0"/>
                <a:cs typeface="Times New Roman" panose="02020603050405020304" pitchFamily="18" charset="0"/>
                <a:sym typeface="Wingdings" panose="05000000000000000000" pitchFamily="2" charset="2"/>
              </a:rPr>
            </a:br>
            <a:r>
              <a:rPr lang="it-IT" sz="1600" dirty="0">
                <a:latin typeface="Times New Roman" panose="02020603050405020304" pitchFamily="18" charset="0"/>
                <a:cs typeface="Times New Roman" panose="02020603050405020304" pitchFamily="18" charset="0"/>
                <a:sym typeface="Wingdings" panose="05000000000000000000" pitchFamily="2" charset="2"/>
              </a:rPr>
              <a:t/>
            </a:r>
            <a:br>
              <a:rPr lang="it-IT" sz="1600" dirty="0">
                <a:latin typeface="Times New Roman" panose="02020603050405020304" pitchFamily="18" charset="0"/>
                <a:cs typeface="Times New Roman" panose="02020603050405020304" pitchFamily="18" charset="0"/>
                <a:sym typeface="Wingdings" panose="05000000000000000000" pitchFamily="2" charset="2"/>
              </a:rPr>
            </a:br>
            <a:r>
              <a:rPr lang="it-IT" sz="1600" dirty="0">
                <a:latin typeface="Times New Roman" panose="02020603050405020304" pitchFamily="18" charset="0"/>
                <a:cs typeface="Times New Roman" panose="02020603050405020304" pitchFamily="18" charset="0"/>
                <a:sym typeface="Wingdings" panose="05000000000000000000" pitchFamily="2" charset="2"/>
              </a:rPr>
              <a:t/>
            </a:r>
            <a:br>
              <a:rPr lang="it-IT" sz="1600" dirty="0">
                <a:latin typeface="Times New Roman" panose="02020603050405020304" pitchFamily="18" charset="0"/>
                <a:cs typeface="Times New Roman" panose="02020603050405020304" pitchFamily="18" charset="0"/>
                <a:sym typeface="Wingdings" panose="05000000000000000000" pitchFamily="2" charset="2"/>
              </a:rPr>
            </a:br>
            <a:endParaRPr lang="it-IT"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2253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1383F08-B3D9-4771-8D4F-11F0A8A04D04}"/>
              </a:ext>
            </a:extLst>
          </p:cNvPr>
          <p:cNvSpPr/>
          <p:nvPr/>
        </p:nvSpPr>
        <p:spPr>
          <a:xfrm>
            <a:off x="478301" y="444033"/>
            <a:ext cx="11408899" cy="6309420"/>
          </a:xfrm>
          <a:prstGeom prst="rect">
            <a:avLst/>
          </a:prstGeom>
        </p:spPr>
        <p:txBody>
          <a:bodyPr wrap="square">
            <a:spAutoFit/>
          </a:bodyPr>
          <a:lstStyle/>
          <a:p>
            <a:pPr algn="ctr"/>
            <a:endParaRPr lang="it-IT" sz="2800" b="1" dirty="0">
              <a:latin typeface="Times New Roman" panose="02020603050405020304" pitchFamily="18" charset="0"/>
              <a:cs typeface="Times New Roman" panose="02020603050405020304" pitchFamily="18" charset="0"/>
            </a:endParaRPr>
          </a:p>
          <a:p>
            <a:r>
              <a:rPr lang="it-IT" sz="2800" b="1" dirty="0">
                <a:latin typeface="Times New Roman" panose="02020603050405020304" pitchFamily="18" charset="0"/>
                <a:cs typeface="Times New Roman" panose="02020603050405020304" pitchFamily="18" charset="0"/>
              </a:rPr>
              <a:t>INFORMAZIONI E CHIARIMENTI</a:t>
            </a:r>
          </a:p>
          <a:p>
            <a:endParaRPr lang="it-IT" dirty="0">
              <a:latin typeface="Times New Roman" panose="02020603050405020304" pitchFamily="18" charset="0"/>
              <a:cs typeface="Times New Roman" panose="02020603050405020304" pitchFamily="18" charset="0"/>
            </a:endParaRPr>
          </a:p>
          <a:p>
            <a:r>
              <a:rPr lang="it-IT" sz="2400" dirty="0">
                <a:latin typeface="Times New Roman" panose="02020603050405020304" pitchFamily="18" charset="0"/>
                <a:cs typeface="Times New Roman" panose="02020603050405020304" pitchFamily="18" charset="0"/>
              </a:rPr>
              <a:t>Per ulteriori informazioni e chiarimenti è possibile contattare:  Regione Marche -Servizio Stazione Unica Appaltante - P.F. Soggetto Aggregatore. </a:t>
            </a:r>
          </a:p>
          <a:p>
            <a:r>
              <a:rPr lang="it-IT" sz="2400" dirty="0">
                <a:latin typeface="Times New Roman" panose="02020603050405020304" pitchFamily="18" charset="0"/>
                <a:cs typeface="Times New Roman" panose="02020603050405020304" pitchFamily="18" charset="0"/>
              </a:rPr>
              <a:t>La struttura ha sede ad Ancona in Via Palestro, 19 - Cap 60122.</a:t>
            </a:r>
          </a:p>
          <a:p>
            <a:r>
              <a:rPr lang="it-IT" sz="2400" b="1" dirty="0">
                <a:latin typeface="Times New Roman" panose="02020603050405020304" pitchFamily="18" charset="0"/>
                <a:cs typeface="Times New Roman" panose="02020603050405020304" pitchFamily="18" charset="0"/>
              </a:rPr>
              <a:t>E-mail: funzione.soggettoaggregatore@regione.marche.it </a:t>
            </a:r>
          </a:p>
          <a:p>
            <a:r>
              <a:rPr lang="fr-FR" sz="2400" b="1" dirty="0">
                <a:latin typeface="Times New Roman" panose="02020603050405020304" pitchFamily="18" charset="0"/>
                <a:cs typeface="Times New Roman" panose="02020603050405020304" pitchFamily="18" charset="0"/>
              </a:rPr>
              <a:t>PEC: </a:t>
            </a:r>
            <a:r>
              <a:rPr lang="fr-FR" sz="2400" b="1" dirty="0">
                <a:latin typeface="Times New Roman" panose="02020603050405020304" pitchFamily="18" charset="0"/>
                <a:cs typeface="Times New Roman" panose="02020603050405020304" pitchFamily="18" charset="0"/>
                <a:hlinkClick r:id="rId2"/>
              </a:rPr>
              <a:t>regione.marche.suam@emarche.it</a:t>
            </a:r>
            <a:endParaRPr lang="fr-FR" sz="2400" b="1" dirty="0">
              <a:latin typeface="Times New Roman" panose="02020603050405020304" pitchFamily="18" charset="0"/>
              <a:cs typeface="Times New Roman" panose="02020603050405020304" pitchFamily="18" charset="0"/>
            </a:endParaRPr>
          </a:p>
          <a:p>
            <a:endParaRPr lang="it-IT" sz="2400" b="1" dirty="0">
              <a:latin typeface="Times New Roman" panose="02020603050405020304" pitchFamily="18" charset="0"/>
              <a:cs typeface="Times New Roman" panose="02020603050405020304" pitchFamily="18" charset="0"/>
            </a:endParaRPr>
          </a:p>
          <a:p>
            <a:r>
              <a:rPr lang="it-IT" sz="2400" dirty="0">
                <a:latin typeface="Times New Roman" panose="02020603050405020304" pitchFamily="18" charset="0"/>
                <a:cs typeface="Times New Roman" panose="02020603050405020304" pitchFamily="18" charset="0"/>
              </a:rPr>
              <a:t>Per informazioni di carattere tecnico e per chiarimenti sull’uso della Piattaforma GT SUAM è possibile contattare l’assistenza TASK ai seguenti recapiti:</a:t>
            </a:r>
            <a:endParaRPr lang="it-IT" sz="2400" dirty="0">
              <a:solidFill>
                <a:srgbClr val="FFFF00"/>
              </a:solidFill>
              <a:highlight>
                <a:srgbClr val="FFFF00"/>
              </a:highlight>
              <a:latin typeface="Times New Roman" panose="02020603050405020304" pitchFamily="18" charset="0"/>
              <a:cs typeface="Times New Roman" panose="02020603050405020304" pitchFamily="18" charset="0"/>
            </a:endParaRPr>
          </a:p>
          <a:p>
            <a:r>
              <a:rPr lang="it-IT" sz="2400" dirty="0">
                <a:latin typeface="Times New Roman" panose="02020603050405020304" pitchFamily="18" charset="0"/>
                <a:cs typeface="Times New Roman" panose="02020603050405020304" pitchFamily="18" charset="0"/>
              </a:rPr>
              <a:t>- Tel: 0733 280140</a:t>
            </a:r>
          </a:p>
          <a:p>
            <a:r>
              <a:rPr lang="it-IT" sz="2400" dirty="0">
                <a:latin typeface="Times New Roman" panose="02020603050405020304" pitchFamily="18" charset="0"/>
                <a:cs typeface="Times New Roman" panose="02020603050405020304" pitchFamily="18" charset="0"/>
              </a:rPr>
              <a:t>- Indirizzo mail: </a:t>
            </a:r>
            <a:r>
              <a:rPr lang="it-IT" sz="2400" dirty="0">
                <a:latin typeface="Times New Roman" panose="02020603050405020304" pitchFamily="18" charset="0"/>
                <a:cs typeface="Times New Roman" panose="02020603050405020304" pitchFamily="18" charset="0"/>
                <a:hlinkClick r:id="rId3"/>
              </a:rPr>
              <a:t>assistenza.appalti@sinp.net</a:t>
            </a:r>
            <a:r>
              <a:rPr lang="it-IT" sz="2400"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736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normAutofit/>
          </a:bodyPr>
          <a:lstStyle/>
          <a:p>
            <a:pPr algn="ctr"/>
            <a:r>
              <a:rPr lang="it-IT" sz="2800" b="1"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235974" y="2145856"/>
            <a:ext cx="11680723" cy="4549912"/>
          </a:xfrm>
        </p:spPr>
        <p:txBody>
          <a:bodyPr>
            <a:noAutofit/>
          </a:bodyPr>
          <a:lstStyle/>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Gli Accordi Quadro per la fornitura di farmaci, parafarmaci e altri prodotti per le farmacie comunali della Regione Marche sono stipulati dalla SUAM, in qualità di Soggetto aggregatore, ai sensi dell’art. 54 del </a:t>
            </a:r>
            <a:r>
              <a:rPr lang="it-IT" sz="1600" dirty="0" err="1">
                <a:solidFill>
                  <a:srgbClr val="1C1C1C"/>
                </a:solidFill>
                <a:latin typeface="Times New Roman" panose="02020603050405020304" pitchFamily="18" charset="0"/>
                <a:cs typeface="Times New Roman" panose="02020603050405020304" pitchFamily="18" charset="0"/>
              </a:rPr>
              <a:t>D.Lgs</a:t>
            </a:r>
            <a:r>
              <a:rPr lang="it-IT" sz="1600" dirty="0">
                <a:solidFill>
                  <a:srgbClr val="1C1C1C"/>
                </a:solidFill>
                <a:latin typeface="Times New Roman" panose="02020603050405020304" pitchFamily="18" charset="0"/>
                <a:cs typeface="Times New Roman" panose="02020603050405020304" pitchFamily="18" charset="0"/>
              </a:rPr>
              <a:t> 50/2016.</a:t>
            </a: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Il Fornitore, mediante la stipula dell’Accordo Quadro, è obbligato ad accettare i c.d. Ordinativi di Fornitura emessi dalle Amministrazioni contraenti, i quali rappresentano i contratti attuativi dell’Accordo Quadro stesso.</a:t>
            </a: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La durata degli </a:t>
            </a:r>
            <a:r>
              <a:rPr lang="it-IT" sz="1600" b="1" dirty="0">
                <a:solidFill>
                  <a:srgbClr val="1C1C1C"/>
                </a:solidFill>
                <a:latin typeface="Times New Roman" panose="02020603050405020304" pitchFamily="18" charset="0"/>
                <a:cs typeface="Times New Roman" panose="02020603050405020304" pitchFamily="18" charset="0"/>
              </a:rPr>
              <a:t>Accordi Quadro </a:t>
            </a:r>
            <a:r>
              <a:rPr lang="it-IT" sz="1600" dirty="0">
                <a:solidFill>
                  <a:srgbClr val="1C1C1C"/>
                </a:solidFill>
                <a:latin typeface="Times New Roman" panose="02020603050405020304" pitchFamily="18" charset="0"/>
                <a:cs typeface="Times New Roman" panose="02020603050405020304" pitchFamily="18" charset="0"/>
              </a:rPr>
              <a:t>è pari a </a:t>
            </a:r>
            <a:r>
              <a:rPr lang="it-IT" sz="1600" b="1" dirty="0">
                <a:solidFill>
                  <a:srgbClr val="1C1C1C"/>
                </a:solidFill>
                <a:latin typeface="Times New Roman" panose="02020603050405020304" pitchFamily="18" charset="0"/>
                <a:cs typeface="Times New Roman" panose="02020603050405020304" pitchFamily="18" charset="0"/>
              </a:rPr>
              <a:t>24 mesi </a:t>
            </a:r>
            <a:r>
              <a:rPr lang="it-IT" sz="1600" dirty="0">
                <a:solidFill>
                  <a:srgbClr val="1C1C1C"/>
                </a:solidFill>
                <a:latin typeface="Times New Roman" panose="02020603050405020304" pitchFamily="18" charset="0"/>
                <a:cs typeface="Times New Roman" panose="02020603050405020304" pitchFamily="18" charset="0"/>
              </a:rPr>
              <a:t>decorrenti dal 20/01/2021. </a:t>
            </a: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All’interno del periodo di validità degli Accordi Quadro, sarà possibile emettere Ordinativi di Fornitura per importi complessivi pari al massimale contrattuale.</a:t>
            </a: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Gli </a:t>
            </a:r>
            <a:r>
              <a:rPr lang="it-IT" sz="1600" b="1" dirty="0">
                <a:solidFill>
                  <a:srgbClr val="1C1C1C"/>
                </a:solidFill>
                <a:latin typeface="Times New Roman" panose="02020603050405020304" pitchFamily="18" charset="0"/>
                <a:cs typeface="Times New Roman" panose="02020603050405020304" pitchFamily="18" charset="0"/>
              </a:rPr>
              <a:t>Ordinativi di fornitura </a:t>
            </a:r>
            <a:r>
              <a:rPr lang="it-IT" sz="1600" dirty="0">
                <a:solidFill>
                  <a:srgbClr val="1C1C1C"/>
                </a:solidFill>
                <a:latin typeface="Times New Roman" panose="02020603050405020304" pitchFamily="18" charset="0"/>
                <a:cs typeface="Times New Roman" panose="02020603050405020304" pitchFamily="18" charset="0"/>
              </a:rPr>
              <a:t>avranno durata fino a </a:t>
            </a:r>
            <a:r>
              <a:rPr lang="it-IT" sz="1600" b="1" dirty="0">
                <a:solidFill>
                  <a:srgbClr val="1C1C1C"/>
                </a:solidFill>
                <a:latin typeface="Times New Roman" panose="02020603050405020304" pitchFamily="18" charset="0"/>
                <a:cs typeface="Times New Roman" panose="02020603050405020304" pitchFamily="18" charset="0"/>
              </a:rPr>
              <a:t>36 mesi.</a:t>
            </a: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La durata degli Ordinativi di fornitura in corso di esecuzione potrà essere modificata per il tempo strettamente necessario alla conclusione delle procedure necessarie per l’individuazione del nuovo contraente ai sensi dell’art. 106, comma 11, del Codice. Nel periodo di proroga non possono essere emessi nuovi Ordinativi di fornitura oltre a quelli per i quali è disposta proroga. In caso di proroga, il contraente è tenuto all’esecuzione delle prestazioni oggetto dell’Accordo Quadro agli stessi - o più favorevoli - prezzi, patti e condizioni.</a:t>
            </a:r>
          </a:p>
          <a:p>
            <a:pPr marL="0" lvl="0" indent="0" algn="just">
              <a:lnSpc>
                <a:spcPct val="100000"/>
              </a:lnSpc>
              <a:spcBef>
                <a:spcPts val="0"/>
              </a:spcBef>
              <a:spcAft>
                <a:spcPts val="1142"/>
              </a:spcAft>
              <a:buNone/>
            </a:pPr>
            <a:r>
              <a:rPr lang="it-IT" sz="1600" dirty="0">
                <a:latin typeface="Times New Roman" panose="02020603050405020304" pitchFamily="18" charset="0"/>
                <a:cs typeface="Times New Roman" panose="02020603050405020304" pitchFamily="18" charset="0"/>
              </a:rPr>
              <a:t>Nel periodo di proroga possono aderire solo le Amministrazioni contraenti che hanno già aderito prima della scadenza dell’Accordo Quadro.</a:t>
            </a:r>
            <a:endParaRPr lang="it-IT" sz="16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endParaRPr lang="it-IT" dirty="0"/>
          </a:p>
        </p:txBody>
      </p:sp>
    </p:spTree>
    <p:extLst>
      <p:ext uri="{BB962C8B-B14F-4D97-AF65-F5344CB8AC3E}">
        <p14:creationId xmlns:p14="http://schemas.microsoft.com/office/powerpoint/2010/main" val="251100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2708" y="2409092"/>
            <a:ext cx="11148646" cy="3763108"/>
          </a:xfrm>
        </p:spPr>
        <p:txBody>
          <a:bodyPr>
            <a:normAutofit/>
          </a:bodyPr>
          <a:lstStyle/>
          <a:p>
            <a:pPr marL="0" lvl="0" indent="0" algn="just">
              <a:lnSpc>
                <a:spcPct val="100000"/>
              </a:lnSpc>
              <a:spcBef>
                <a:spcPts val="0"/>
              </a:spcBef>
              <a:spcAft>
                <a:spcPts val="1142"/>
              </a:spcAft>
              <a:buNone/>
            </a:pPr>
            <a:endParaRPr lang="it-IT" sz="18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endParaRPr lang="it-IT" dirty="0"/>
          </a:p>
        </p:txBody>
      </p:sp>
      <p:sp>
        <p:nvSpPr>
          <p:cNvPr id="4" name="Rettangolo 3"/>
          <p:cNvSpPr/>
          <p:nvPr/>
        </p:nvSpPr>
        <p:spPr>
          <a:xfrm>
            <a:off x="562708" y="2294792"/>
            <a:ext cx="11148646" cy="1631216"/>
          </a:xfrm>
          <a:prstGeom prst="rect">
            <a:avLst/>
          </a:prstGeom>
        </p:spPr>
        <p:txBody>
          <a:bodyPr wrap="square">
            <a:spAutoFit/>
          </a:bodyPr>
          <a:lstStyle/>
          <a:p>
            <a:pPr algn="just"/>
            <a:r>
              <a:rPr lang="it-IT" sz="2000" dirty="0">
                <a:solidFill>
                  <a:srgbClr val="1C1C1C"/>
                </a:solidFill>
                <a:latin typeface="Times New Roman" panose="02020603050405020304" pitchFamily="18" charset="0"/>
                <a:cs typeface="Times New Roman" panose="02020603050405020304" pitchFamily="18" charset="0"/>
              </a:rPr>
              <a:t>La procedura di adesione, di seguito descritta, si conclude con l’emissione dell’</a:t>
            </a:r>
            <a:r>
              <a:rPr lang="it-IT" sz="2000" b="1" dirty="0">
                <a:solidFill>
                  <a:srgbClr val="1C1C1C"/>
                </a:solidFill>
                <a:latin typeface="Times New Roman" panose="02020603050405020304" pitchFamily="18" charset="0"/>
                <a:cs typeface="Times New Roman" panose="02020603050405020304" pitchFamily="18" charset="0"/>
              </a:rPr>
              <a:t>Ordinativo di Fornitura nei confronti dei due Fornitori del lotto di competenza.</a:t>
            </a:r>
          </a:p>
          <a:p>
            <a:pPr algn="just"/>
            <a:endParaRPr lang="it-IT" sz="2000" dirty="0">
              <a:solidFill>
                <a:srgbClr val="1C1C1C"/>
              </a:solidFill>
              <a:latin typeface="Times New Roman" panose="02020603050405020304" pitchFamily="18" charset="0"/>
              <a:cs typeface="Times New Roman" panose="02020603050405020304" pitchFamily="18" charset="0"/>
            </a:endParaRPr>
          </a:p>
          <a:p>
            <a:pPr algn="just"/>
            <a:r>
              <a:rPr lang="it-IT" sz="2000" dirty="0">
                <a:solidFill>
                  <a:srgbClr val="1C1C1C"/>
                </a:solidFill>
                <a:latin typeface="Times New Roman" panose="02020603050405020304" pitchFamily="18" charset="0"/>
                <a:cs typeface="Times New Roman" panose="02020603050405020304" pitchFamily="18" charset="0"/>
              </a:rPr>
              <a:t>Il rapporto contrattuale, a seguito dell’emissione dell’Ordinativo di Fornitura, si instaura tra Amministrazione contraente e Fornitore.</a:t>
            </a:r>
          </a:p>
        </p:txBody>
      </p:sp>
    </p:spTree>
    <p:extLst>
      <p:ext uri="{BB962C8B-B14F-4D97-AF65-F5344CB8AC3E}">
        <p14:creationId xmlns:p14="http://schemas.microsoft.com/office/powerpoint/2010/main" val="1264215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2125D2-8632-463E-B315-EC39510809F6}"/>
              </a:ext>
            </a:extLst>
          </p:cNvPr>
          <p:cNvSpPr>
            <a:spLocks noGrp="1"/>
          </p:cNvSpPr>
          <p:nvPr>
            <p:ph type="title"/>
          </p:nvPr>
        </p:nvSpPr>
        <p:spPr>
          <a:xfrm>
            <a:off x="250723" y="235974"/>
            <a:ext cx="11562735" cy="6400799"/>
          </a:xfrm>
        </p:spPr>
        <p:txBody>
          <a:bodyPr>
            <a:normAutofit fontScale="90000"/>
          </a:bodyPr>
          <a:lstStyle/>
          <a:p>
            <a:r>
              <a:rPr lang="it-IT" sz="2800" b="1" dirty="0">
                <a:solidFill>
                  <a:srgbClr val="000000"/>
                </a:solidFill>
                <a:latin typeface="Times New Roman" panose="02020603050405020304" pitchFamily="18" charset="0"/>
                <a:cs typeface="Times New Roman" panose="02020603050405020304" pitchFamily="18" charset="0"/>
              </a:rPr>
              <a:t/>
            </a:r>
            <a:br>
              <a:rPr lang="it-IT" sz="2800" b="1" dirty="0">
                <a:solidFill>
                  <a:srgbClr val="000000"/>
                </a:solidFill>
                <a:latin typeface="Times New Roman" panose="02020603050405020304" pitchFamily="18" charset="0"/>
                <a:cs typeface="Times New Roman" panose="02020603050405020304" pitchFamily="18" charset="0"/>
              </a:rPr>
            </a:br>
            <a:r>
              <a:rPr lang="it-IT" sz="2800" b="1" dirty="0">
                <a:solidFill>
                  <a:srgbClr val="000000"/>
                </a:solidFill>
                <a:latin typeface="Times New Roman" panose="02020603050405020304" pitchFamily="18" charset="0"/>
                <a:cs typeface="Times New Roman" panose="02020603050405020304" pitchFamily="18" charset="0"/>
              </a:rPr>
              <a:t>I FORNITORI</a:t>
            </a:r>
            <a:br>
              <a:rPr lang="it-IT" sz="2800" b="1" dirty="0">
                <a:solidFill>
                  <a:srgbClr val="000000"/>
                </a:solidFill>
                <a:latin typeface="Times New Roman" panose="02020603050405020304" pitchFamily="18" charset="0"/>
                <a:cs typeface="Times New Roman" panose="02020603050405020304" pitchFamily="18" charset="0"/>
              </a:rPr>
            </a:br>
            <a:r>
              <a:rPr lang="it-IT" sz="2200" b="1" u="sng" dirty="0">
                <a:latin typeface="Times New Roman" panose="02020603050405020304" pitchFamily="18" charset="0"/>
                <a:cs typeface="Times New Roman" panose="02020603050405020304" pitchFamily="18" charset="0"/>
              </a:rPr>
              <a:t>Lotto 1</a:t>
            </a:r>
            <a:r>
              <a:rPr lang="it-IT" sz="2200" dirty="0">
                <a:latin typeface="Times New Roman" panose="02020603050405020304" pitchFamily="18" charset="0"/>
                <a:cs typeface="Times New Roman" panose="02020603050405020304" pitchFamily="18" charset="0"/>
              </a:rPr>
              <a:t> - CIG 8368582455: FORNITURA DI FARMACI E PARAFARMACI, E ALTRI PRODOTTI PER LE FARMACIE COMUNALI PER LE PROVINCIE DI ANCONA E PESARO URBINO</a:t>
            </a:r>
            <a:r>
              <a:rPr lang="it-IT" sz="2800" b="1" dirty="0">
                <a:solidFill>
                  <a:srgbClr val="000000"/>
                </a:solidFill>
                <a:latin typeface="Times New Roman" panose="02020603050405020304" pitchFamily="18" charset="0"/>
                <a:cs typeface="Times New Roman" panose="02020603050405020304" pitchFamily="18" charset="0"/>
              </a:rPr>
              <a:t/>
            </a:r>
            <a:br>
              <a:rPr lang="it-IT" sz="2800" b="1" dirty="0">
                <a:solidFill>
                  <a:srgbClr val="000000"/>
                </a:solidFill>
                <a:latin typeface="Times New Roman" panose="02020603050405020304" pitchFamily="18" charset="0"/>
                <a:cs typeface="Times New Roman" panose="02020603050405020304" pitchFamily="18" charset="0"/>
              </a:rPr>
            </a:br>
            <a:r>
              <a:rPr lang="it-IT" sz="2800" b="1" dirty="0">
                <a:solidFill>
                  <a:srgbClr val="000000"/>
                </a:solidFill>
                <a:latin typeface="Times New Roman" panose="02020603050405020304" pitchFamily="18" charset="0"/>
                <a:cs typeface="Times New Roman" panose="02020603050405020304" pitchFamily="18" charset="0"/>
              </a:rPr>
              <a:t/>
            </a:r>
            <a:br>
              <a:rPr lang="it-IT" sz="2800" b="1" dirty="0">
                <a:solidFill>
                  <a:srgbClr val="000000"/>
                </a:solidFill>
                <a:latin typeface="Times New Roman" panose="02020603050405020304" pitchFamily="18" charset="0"/>
                <a:cs typeface="Times New Roman" panose="02020603050405020304" pitchFamily="18" charset="0"/>
              </a:rPr>
            </a:br>
            <a:r>
              <a:rPr lang="it-IT" sz="2800" b="1" dirty="0">
                <a:solidFill>
                  <a:srgbClr val="000000"/>
                </a:solidFill>
                <a:latin typeface="Times New Roman" panose="02020603050405020304" pitchFamily="18" charset="0"/>
                <a:cs typeface="Times New Roman" panose="02020603050405020304" pitchFamily="18" charset="0"/>
              </a:rPr>
              <a:t/>
            </a:r>
            <a:br>
              <a:rPr lang="it-IT" sz="2800" b="1" dirty="0">
                <a:solidFill>
                  <a:srgbClr val="000000"/>
                </a:solidFill>
                <a:latin typeface="Times New Roman" panose="02020603050405020304" pitchFamily="18" charset="0"/>
                <a:cs typeface="Times New Roman" panose="02020603050405020304" pitchFamily="18" charset="0"/>
              </a:rPr>
            </a:br>
            <a:r>
              <a:rPr lang="it-IT" sz="2800" b="1" dirty="0">
                <a:solidFill>
                  <a:srgbClr val="000000"/>
                </a:solidFill>
                <a:latin typeface="Times New Roman" panose="02020603050405020304" pitchFamily="18" charset="0"/>
                <a:cs typeface="Times New Roman" panose="02020603050405020304" pitchFamily="18" charset="0"/>
              </a:rPr>
              <a:t/>
            </a:r>
            <a:br>
              <a:rPr lang="it-IT" sz="2800" b="1" dirty="0">
                <a:solidFill>
                  <a:srgbClr val="000000"/>
                </a:solidFill>
                <a:latin typeface="Times New Roman" panose="02020603050405020304" pitchFamily="18" charset="0"/>
                <a:cs typeface="Times New Roman" panose="02020603050405020304" pitchFamily="18" charset="0"/>
              </a:rPr>
            </a:br>
            <a:r>
              <a:rPr lang="it-IT" sz="2800" b="1" dirty="0">
                <a:solidFill>
                  <a:srgbClr val="000000"/>
                </a:solidFill>
                <a:latin typeface="Times New Roman" panose="02020603050405020304" pitchFamily="18" charset="0"/>
                <a:cs typeface="Times New Roman" panose="02020603050405020304" pitchFamily="18" charset="0"/>
              </a:rPr>
              <a:t/>
            </a:r>
            <a:br>
              <a:rPr lang="it-IT" sz="2800" b="1" dirty="0">
                <a:solidFill>
                  <a:srgbClr val="000000"/>
                </a:solidFill>
                <a:latin typeface="Times New Roman" panose="02020603050405020304" pitchFamily="18" charset="0"/>
                <a:cs typeface="Times New Roman" panose="02020603050405020304" pitchFamily="18" charset="0"/>
              </a:rPr>
            </a:br>
            <a:r>
              <a:rPr lang="it-IT" sz="2800" b="1">
                <a:solidFill>
                  <a:srgbClr val="000000"/>
                </a:solidFill>
                <a:latin typeface="Times New Roman" panose="02020603050405020304" pitchFamily="18" charset="0"/>
                <a:cs typeface="Times New Roman" panose="02020603050405020304" pitchFamily="18" charset="0"/>
              </a:rPr>
              <a:t/>
            </a:r>
            <a:br>
              <a:rPr lang="it-IT" sz="2800" b="1">
                <a:solidFill>
                  <a:srgbClr val="000000"/>
                </a:solidFill>
                <a:latin typeface="Times New Roman" panose="02020603050405020304" pitchFamily="18" charset="0"/>
                <a:cs typeface="Times New Roman" panose="02020603050405020304" pitchFamily="18" charset="0"/>
              </a:rPr>
            </a:br>
            <a:r>
              <a:rPr lang="it-IT" sz="2800" b="1">
                <a:solidFill>
                  <a:srgbClr val="000000"/>
                </a:solidFill>
                <a:latin typeface="Times New Roman" panose="02020603050405020304" pitchFamily="18" charset="0"/>
                <a:cs typeface="Times New Roman" panose="02020603050405020304" pitchFamily="18" charset="0"/>
              </a:rPr>
              <a:t/>
            </a:r>
            <a:br>
              <a:rPr lang="it-IT" sz="2800" b="1">
                <a:solidFill>
                  <a:srgbClr val="000000"/>
                </a:solidFill>
                <a:latin typeface="Times New Roman" panose="02020603050405020304" pitchFamily="18" charset="0"/>
                <a:cs typeface="Times New Roman" panose="02020603050405020304" pitchFamily="18" charset="0"/>
              </a:rPr>
            </a:br>
            <a:r>
              <a:rPr lang="it-IT" sz="2200" b="1" u="sng">
                <a:latin typeface="Times New Roman" panose="02020603050405020304" pitchFamily="18" charset="0"/>
                <a:cs typeface="Times New Roman" panose="02020603050405020304" pitchFamily="18" charset="0"/>
              </a:rPr>
              <a:t>Lotto </a:t>
            </a:r>
            <a:r>
              <a:rPr lang="it-IT" sz="2200" b="1" u="sng" dirty="0">
                <a:latin typeface="Times New Roman" panose="02020603050405020304" pitchFamily="18" charset="0"/>
                <a:cs typeface="Times New Roman" panose="02020603050405020304" pitchFamily="18" charset="0"/>
              </a:rPr>
              <a:t>2</a:t>
            </a:r>
            <a:r>
              <a:rPr lang="it-IT" sz="2200" dirty="0">
                <a:latin typeface="Times New Roman" panose="02020603050405020304" pitchFamily="18" charset="0"/>
                <a:cs typeface="Times New Roman" panose="02020603050405020304" pitchFamily="18" charset="0"/>
              </a:rPr>
              <a:t> – CIG 8368583528: FORNITURA DI FARMACI E PARAFARMACI, E ALTRI PRODOTTI PER LE FARMACIE COMUNALI PER LE PROVINCIE DI ASCOLI PICENO, FERMO E MACERATA</a:t>
            </a:r>
            <a:r>
              <a:rPr lang="it-IT" sz="2800" b="1" dirty="0">
                <a:solidFill>
                  <a:srgbClr val="000000"/>
                </a:solidFill>
                <a:latin typeface="Times New Roman" panose="02020603050405020304" pitchFamily="18" charset="0"/>
                <a:cs typeface="Times New Roman" panose="02020603050405020304" pitchFamily="18" charset="0"/>
              </a:rPr>
              <a:t/>
            </a:r>
            <a:br>
              <a:rPr lang="it-IT" sz="2800" b="1" dirty="0">
                <a:solidFill>
                  <a:srgbClr val="000000"/>
                </a:solidFill>
                <a:latin typeface="Times New Roman" panose="02020603050405020304" pitchFamily="18" charset="0"/>
                <a:cs typeface="Times New Roman" panose="02020603050405020304" pitchFamily="18" charset="0"/>
              </a:rPr>
            </a:br>
            <a:r>
              <a:rPr lang="it-IT" sz="2800" b="1" dirty="0">
                <a:solidFill>
                  <a:srgbClr val="000000"/>
                </a:solidFill>
                <a:latin typeface="Times New Roman" panose="02020603050405020304" pitchFamily="18" charset="0"/>
                <a:cs typeface="Times New Roman" panose="02020603050405020304" pitchFamily="18" charset="0"/>
              </a:rPr>
              <a:t/>
            </a:r>
            <a:br>
              <a:rPr lang="it-IT" sz="2800" b="1" dirty="0">
                <a:solidFill>
                  <a:srgbClr val="000000"/>
                </a:solidFill>
                <a:latin typeface="Times New Roman" panose="02020603050405020304" pitchFamily="18" charset="0"/>
                <a:cs typeface="Times New Roman" panose="02020603050405020304" pitchFamily="18" charset="0"/>
              </a:rPr>
            </a:br>
            <a:r>
              <a:rPr lang="it-IT" sz="2800" b="1" dirty="0">
                <a:solidFill>
                  <a:srgbClr val="000000"/>
                </a:solidFill>
                <a:latin typeface="Times New Roman" panose="02020603050405020304" pitchFamily="18" charset="0"/>
                <a:cs typeface="Times New Roman" panose="02020603050405020304" pitchFamily="18" charset="0"/>
              </a:rPr>
              <a:t/>
            </a:r>
            <a:br>
              <a:rPr lang="it-IT" sz="2800" b="1" dirty="0">
                <a:solidFill>
                  <a:srgbClr val="000000"/>
                </a:solidFill>
                <a:latin typeface="Times New Roman" panose="02020603050405020304" pitchFamily="18" charset="0"/>
                <a:cs typeface="Times New Roman" panose="02020603050405020304" pitchFamily="18" charset="0"/>
              </a:rPr>
            </a:br>
            <a:r>
              <a:rPr lang="it-IT" sz="2800" b="1" dirty="0">
                <a:solidFill>
                  <a:srgbClr val="000000"/>
                </a:solidFill>
                <a:latin typeface="Times New Roman" panose="02020603050405020304" pitchFamily="18" charset="0"/>
                <a:cs typeface="Times New Roman" panose="02020603050405020304" pitchFamily="18" charset="0"/>
              </a:rPr>
              <a:t/>
            </a:r>
            <a:br>
              <a:rPr lang="it-IT" sz="2800" b="1" dirty="0">
                <a:solidFill>
                  <a:srgbClr val="000000"/>
                </a:solidFill>
                <a:latin typeface="Times New Roman" panose="02020603050405020304" pitchFamily="18" charset="0"/>
                <a:cs typeface="Times New Roman" panose="02020603050405020304" pitchFamily="18" charset="0"/>
              </a:rPr>
            </a:br>
            <a:r>
              <a:rPr lang="it-IT" sz="2800" b="1" dirty="0">
                <a:solidFill>
                  <a:srgbClr val="000000"/>
                </a:solidFill>
                <a:latin typeface="Times New Roman" panose="02020603050405020304" pitchFamily="18" charset="0"/>
                <a:cs typeface="Times New Roman" panose="02020603050405020304" pitchFamily="18" charset="0"/>
              </a:rPr>
              <a:t/>
            </a:r>
            <a:br>
              <a:rPr lang="it-IT" sz="2800" b="1" dirty="0">
                <a:solidFill>
                  <a:srgbClr val="000000"/>
                </a:solidFill>
                <a:latin typeface="Times New Roman" panose="02020603050405020304" pitchFamily="18" charset="0"/>
                <a:cs typeface="Times New Roman" panose="02020603050405020304" pitchFamily="18" charset="0"/>
              </a:rPr>
            </a:br>
            <a:r>
              <a:rPr lang="it-IT" sz="2800" b="1" dirty="0">
                <a:solidFill>
                  <a:srgbClr val="000000"/>
                </a:solidFill>
                <a:latin typeface="Times New Roman" panose="02020603050405020304" pitchFamily="18" charset="0"/>
                <a:cs typeface="Times New Roman" panose="02020603050405020304" pitchFamily="18" charset="0"/>
              </a:rPr>
              <a:t/>
            </a:r>
            <a:br>
              <a:rPr lang="it-IT" sz="2800" b="1" dirty="0">
                <a:solidFill>
                  <a:srgbClr val="000000"/>
                </a:solidFill>
                <a:latin typeface="Times New Roman" panose="02020603050405020304" pitchFamily="18" charset="0"/>
                <a:cs typeface="Times New Roman" panose="02020603050405020304" pitchFamily="18" charset="0"/>
              </a:rPr>
            </a:br>
            <a:r>
              <a:rPr lang="it-IT" sz="2800" b="1" dirty="0">
                <a:solidFill>
                  <a:srgbClr val="000000"/>
                </a:solidFill>
                <a:latin typeface="Times New Roman" panose="02020603050405020304" pitchFamily="18" charset="0"/>
                <a:cs typeface="Times New Roman" panose="02020603050405020304" pitchFamily="18" charset="0"/>
              </a:rPr>
              <a:t/>
            </a:r>
            <a:br>
              <a:rPr lang="it-IT" sz="2800" b="1" dirty="0">
                <a:solidFill>
                  <a:srgbClr val="000000"/>
                </a:solidFill>
                <a:latin typeface="Times New Roman" panose="02020603050405020304" pitchFamily="18" charset="0"/>
                <a:cs typeface="Times New Roman" panose="02020603050405020304" pitchFamily="18" charset="0"/>
              </a:rPr>
            </a:br>
            <a:r>
              <a:rPr lang="it-IT" sz="2800" b="1" dirty="0">
                <a:solidFill>
                  <a:srgbClr val="000000"/>
                </a:solidFill>
                <a:latin typeface="Times New Roman" panose="02020603050405020304" pitchFamily="18" charset="0"/>
                <a:cs typeface="Times New Roman" panose="02020603050405020304" pitchFamily="18" charset="0"/>
              </a:rPr>
              <a:t/>
            </a:r>
            <a:br>
              <a:rPr lang="it-IT" sz="2800" b="1" dirty="0">
                <a:solidFill>
                  <a:srgbClr val="000000"/>
                </a:solidFill>
                <a:latin typeface="Times New Roman" panose="02020603050405020304" pitchFamily="18" charset="0"/>
                <a:cs typeface="Times New Roman" panose="02020603050405020304" pitchFamily="18" charset="0"/>
              </a:rPr>
            </a:br>
            <a:r>
              <a:rPr lang="it-IT" sz="2200" b="1" dirty="0">
                <a:solidFill>
                  <a:srgbClr val="000000"/>
                </a:solidFill>
                <a:latin typeface="Times New Roman" panose="02020603050405020304" pitchFamily="18" charset="0"/>
                <a:cs typeface="Times New Roman" panose="02020603050405020304" pitchFamily="18" charset="0"/>
              </a:rPr>
              <a:t>N.B.: I contatti del Fornitore sono presenti nell’Allegato CONTATTI FORNITORI.</a:t>
            </a:r>
            <a:r>
              <a:rPr lang="it-IT" sz="2800" b="1" dirty="0">
                <a:solidFill>
                  <a:srgbClr val="000000"/>
                </a:solidFill>
                <a:latin typeface="Times New Roman" panose="02020603050405020304" pitchFamily="18" charset="0"/>
                <a:cs typeface="Times New Roman" panose="02020603050405020304" pitchFamily="18" charset="0"/>
              </a:rPr>
              <a:t/>
            </a:r>
            <a:br>
              <a:rPr lang="it-IT" sz="2800" b="1" dirty="0">
                <a:solidFill>
                  <a:srgbClr val="000000"/>
                </a:solidFill>
                <a:latin typeface="Times New Roman" panose="02020603050405020304" pitchFamily="18" charset="0"/>
                <a:cs typeface="Times New Roman" panose="02020603050405020304" pitchFamily="18" charset="0"/>
              </a:rPr>
            </a:br>
            <a:r>
              <a:rPr lang="it-IT" sz="2800" b="1" dirty="0">
                <a:solidFill>
                  <a:srgbClr val="000000"/>
                </a:solidFill>
                <a:latin typeface="Times New Roman" panose="02020603050405020304" pitchFamily="18" charset="0"/>
                <a:cs typeface="Times New Roman" panose="02020603050405020304" pitchFamily="18" charset="0"/>
              </a:rPr>
              <a:t/>
            </a:r>
            <a:br>
              <a:rPr lang="it-IT" sz="2800" b="1" dirty="0">
                <a:solidFill>
                  <a:srgbClr val="000000"/>
                </a:solidFill>
                <a:latin typeface="Times New Roman" panose="02020603050405020304" pitchFamily="18" charset="0"/>
                <a:cs typeface="Times New Roman" panose="02020603050405020304" pitchFamily="18" charset="0"/>
              </a:rPr>
            </a:br>
            <a:endParaRPr lang="it-IT" sz="1400" dirty="0"/>
          </a:p>
        </p:txBody>
      </p:sp>
      <p:graphicFrame>
        <p:nvGraphicFramePr>
          <p:cNvPr id="3" name="Tabella 3">
            <a:extLst>
              <a:ext uri="{FF2B5EF4-FFF2-40B4-BE49-F238E27FC236}">
                <a16:creationId xmlns:a16="http://schemas.microsoft.com/office/drawing/2014/main" id="{CB01A60D-D3DF-4502-8193-67D14524C5C3}"/>
              </a:ext>
            </a:extLst>
          </p:cNvPr>
          <p:cNvGraphicFramePr>
            <a:graphicFrameLocks noGrp="1"/>
          </p:cNvGraphicFramePr>
          <p:nvPr>
            <p:extLst>
              <p:ext uri="{D42A27DB-BD31-4B8C-83A1-F6EECF244321}">
                <p14:modId xmlns:p14="http://schemas.microsoft.com/office/powerpoint/2010/main" val="1162461540"/>
              </p:ext>
            </p:extLst>
          </p:nvPr>
        </p:nvGraphicFramePr>
        <p:xfrm>
          <a:off x="1504337" y="1519086"/>
          <a:ext cx="8996517" cy="1356849"/>
        </p:xfrm>
        <a:graphic>
          <a:graphicData uri="http://schemas.openxmlformats.org/drawingml/2006/table">
            <a:tbl>
              <a:tblPr firstRow="1" bandRow="1">
                <a:tableStyleId>{5C22544A-7EE6-4342-B048-85BDC9FD1C3A}</a:tableStyleId>
              </a:tblPr>
              <a:tblGrid>
                <a:gridCol w="2344992">
                  <a:extLst>
                    <a:ext uri="{9D8B030D-6E8A-4147-A177-3AD203B41FA5}">
                      <a16:colId xmlns:a16="http://schemas.microsoft.com/office/drawing/2014/main" val="3594799197"/>
                    </a:ext>
                  </a:extLst>
                </a:gridCol>
                <a:gridCol w="3652686">
                  <a:extLst>
                    <a:ext uri="{9D8B030D-6E8A-4147-A177-3AD203B41FA5}">
                      <a16:colId xmlns:a16="http://schemas.microsoft.com/office/drawing/2014/main" val="1420279257"/>
                    </a:ext>
                  </a:extLst>
                </a:gridCol>
                <a:gridCol w="2998839">
                  <a:extLst>
                    <a:ext uri="{9D8B030D-6E8A-4147-A177-3AD203B41FA5}">
                      <a16:colId xmlns:a16="http://schemas.microsoft.com/office/drawing/2014/main" val="786864178"/>
                    </a:ext>
                  </a:extLst>
                </a:gridCol>
              </a:tblGrid>
              <a:tr h="452283">
                <a:tc>
                  <a:txBody>
                    <a:bodyPr/>
                    <a:lstStyle/>
                    <a:p>
                      <a:r>
                        <a:rPr lang="it-IT" sz="1600" dirty="0" err="1"/>
                        <a:t>Grad</a:t>
                      </a:r>
                      <a:r>
                        <a:rPr lang="it-IT" sz="1600" dirty="0"/>
                        <a:t>.</a:t>
                      </a:r>
                    </a:p>
                  </a:txBody>
                  <a:tcPr/>
                </a:tc>
                <a:tc>
                  <a:txBody>
                    <a:bodyPr/>
                    <a:lstStyle/>
                    <a:p>
                      <a:r>
                        <a:rPr lang="it-IT" sz="1600" dirty="0"/>
                        <a:t>Fornitore</a:t>
                      </a:r>
                    </a:p>
                  </a:txBody>
                  <a:tcPr/>
                </a:tc>
                <a:tc>
                  <a:txBody>
                    <a:bodyPr/>
                    <a:lstStyle/>
                    <a:p>
                      <a:r>
                        <a:rPr lang="it-IT" sz="1600" dirty="0"/>
                        <a:t>Quota di aggiudicazione</a:t>
                      </a:r>
                    </a:p>
                  </a:txBody>
                  <a:tcPr/>
                </a:tc>
                <a:extLst>
                  <a:ext uri="{0D108BD9-81ED-4DB2-BD59-A6C34878D82A}">
                    <a16:rowId xmlns:a16="http://schemas.microsoft.com/office/drawing/2014/main" val="3856762836"/>
                  </a:ext>
                </a:extLst>
              </a:tr>
              <a:tr h="452283">
                <a:tc>
                  <a:txBody>
                    <a:bodyPr/>
                    <a:lstStyle/>
                    <a:p>
                      <a:r>
                        <a:rPr lang="it-IT" sz="1600" dirty="0"/>
                        <a:t>1</a:t>
                      </a:r>
                    </a:p>
                  </a:txBody>
                  <a:tcPr/>
                </a:tc>
                <a:tc>
                  <a:txBody>
                    <a:bodyPr/>
                    <a:lstStyle/>
                    <a:p>
                      <a:r>
                        <a:rPr lang="it-IT" sz="1600" dirty="0"/>
                        <a:t>SO.FARMA.MORRA SPA</a:t>
                      </a:r>
                    </a:p>
                  </a:txBody>
                  <a:tcPr/>
                </a:tc>
                <a:tc>
                  <a:txBody>
                    <a:bodyPr/>
                    <a:lstStyle/>
                    <a:p>
                      <a:r>
                        <a:rPr lang="it-IT" sz="1600" dirty="0"/>
                        <a:t>60% dell’importo</a:t>
                      </a:r>
                    </a:p>
                  </a:txBody>
                  <a:tcPr/>
                </a:tc>
                <a:extLst>
                  <a:ext uri="{0D108BD9-81ED-4DB2-BD59-A6C34878D82A}">
                    <a16:rowId xmlns:a16="http://schemas.microsoft.com/office/drawing/2014/main" val="3201790662"/>
                  </a:ext>
                </a:extLst>
              </a:tr>
              <a:tr h="452283">
                <a:tc>
                  <a:txBody>
                    <a:bodyPr/>
                    <a:lstStyle/>
                    <a:p>
                      <a:r>
                        <a:rPr lang="it-IT" sz="1600" dirty="0"/>
                        <a:t>2</a:t>
                      </a:r>
                    </a:p>
                  </a:txBody>
                  <a:tcPr/>
                </a:tc>
                <a:tc>
                  <a:txBody>
                    <a:bodyPr/>
                    <a:lstStyle/>
                    <a:p>
                      <a:r>
                        <a:rPr lang="it-IT" sz="1600" dirty="0"/>
                        <a:t>V.I.M. G. OTTAVIANI S.p.A.</a:t>
                      </a:r>
                    </a:p>
                  </a:txBody>
                  <a:tcPr/>
                </a:tc>
                <a:tc>
                  <a:txBody>
                    <a:bodyPr/>
                    <a:lstStyle/>
                    <a:p>
                      <a:r>
                        <a:rPr lang="it-IT" sz="1600" dirty="0"/>
                        <a:t>40% dell’importo</a:t>
                      </a:r>
                    </a:p>
                  </a:txBody>
                  <a:tcPr/>
                </a:tc>
                <a:extLst>
                  <a:ext uri="{0D108BD9-81ED-4DB2-BD59-A6C34878D82A}">
                    <a16:rowId xmlns:a16="http://schemas.microsoft.com/office/drawing/2014/main" val="2337867653"/>
                  </a:ext>
                </a:extLst>
              </a:tr>
            </a:tbl>
          </a:graphicData>
        </a:graphic>
      </p:graphicFrame>
      <p:graphicFrame>
        <p:nvGraphicFramePr>
          <p:cNvPr id="5" name="Tabella 5">
            <a:extLst>
              <a:ext uri="{FF2B5EF4-FFF2-40B4-BE49-F238E27FC236}">
                <a16:creationId xmlns:a16="http://schemas.microsoft.com/office/drawing/2014/main" id="{0C17AEEA-8B46-491D-A3B1-66733EB59F89}"/>
              </a:ext>
            </a:extLst>
          </p:cNvPr>
          <p:cNvGraphicFramePr>
            <a:graphicFrameLocks noGrp="1"/>
          </p:cNvGraphicFramePr>
          <p:nvPr>
            <p:extLst>
              <p:ext uri="{D42A27DB-BD31-4B8C-83A1-F6EECF244321}">
                <p14:modId xmlns:p14="http://schemas.microsoft.com/office/powerpoint/2010/main" val="4105964942"/>
              </p:ext>
            </p:extLst>
          </p:nvPr>
        </p:nvGraphicFramePr>
        <p:xfrm>
          <a:off x="1504336" y="4218039"/>
          <a:ext cx="8996516" cy="1356849"/>
        </p:xfrm>
        <a:graphic>
          <a:graphicData uri="http://schemas.openxmlformats.org/drawingml/2006/table">
            <a:tbl>
              <a:tblPr firstRow="1" bandRow="1">
                <a:tableStyleId>{5C22544A-7EE6-4342-B048-85BDC9FD1C3A}</a:tableStyleId>
              </a:tblPr>
              <a:tblGrid>
                <a:gridCol w="2806020">
                  <a:extLst>
                    <a:ext uri="{9D8B030D-6E8A-4147-A177-3AD203B41FA5}">
                      <a16:colId xmlns:a16="http://schemas.microsoft.com/office/drawing/2014/main" val="3592289740"/>
                    </a:ext>
                  </a:extLst>
                </a:gridCol>
                <a:gridCol w="3095248">
                  <a:extLst>
                    <a:ext uri="{9D8B030D-6E8A-4147-A177-3AD203B41FA5}">
                      <a16:colId xmlns:a16="http://schemas.microsoft.com/office/drawing/2014/main" val="3475126366"/>
                    </a:ext>
                  </a:extLst>
                </a:gridCol>
                <a:gridCol w="3095248">
                  <a:extLst>
                    <a:ext uri="{9D8B030D-6E8A-4147-A177-3AD203B41FA5}">
                      <a16:colId xmlns:a16="http://schemas.microsoft.com/office/drawing/2014/main" val="32395954"/>
                    </a:ext>
                  </a:extLst>
                </a:gridCol>
              </a:tblGrid>
              <a:tr h="452283">
                <a:tc>
                  <a:txBody>
                    <a:bodyPr/>
                    <a:lstStyle/>
                    <a:p>
                      <a:r>
                        <a:rPr lang="it-IT" sz="1600" dirty="0" err="1"/>
                        <a:t>Grad</a:t>
                      </a:r>
                      <a:r>
                        <a:rPr lang="it-IT" sz="1600" dirty="0"/>
                        <a:t>.</a:t>
                      </a:r>
                    </a:p>
                  </a:txBody>
                  <a:tcPr/>
                </a:tc>
                <a:tc>
                  <a:txBody>
                    <a:bodyPr/>
                    <a:lstStyle/>
                    <a:p>
                      <a:r>
                        <a:rPr lang="it-IT" sz="1600" dirty="0"/>
                        <a:t>Fornitore</a:t>
                      </a:r>
                    </a:p>
                  </a:txBody>
                  <a:tcPr/>
                </a:tc>
                <a:tc>
                  <a:txBody>
                    <a:bodyPr/>
                    <a:lstStyle/>
                    <a:p>
                      <a:r>
                        <a:rPr lang="it-IT" sz="1600" dirty="0"/>
                        <a:t>Quota di aggiudicazione</a:t>
                      </a:r>
                    </a:p>
                  </a:txBody>
                  <a:tcPr/>
                </a:tc>
                <a:extLst>
                  <a:ext uri="{0D108BD9-81ED-4DB2-BD59-A6C34878D82A}">
                    <a16:rowId xmlns:a16="http://schemas.microsoft.com/office/drawing/2014/main" val="1395230229"/>
                  </a:ext>
                </a:extLst>
              </a:tr>
              <a:tr h="452283">
                <a:tc>
                  <a:txBody>
                    <a:bodyPr/>
                    <a:lstStyle/>
                    <a:p>
                      <a:r>
                        <a:rPr lang="it-IT" sz="1600" dirty="0"/>
                        <a:t>1</a:t>
                      </a:r>
                    </a:p>
                  </a:txBody>
                  <a:tcPr/>
                </a:tc>
                <a:tc>
                  <a:txBody>
                    <a:bodyPr/>
                    <a:lstStyle/>
                    <a:p>
                      <a:r>
                        <a:rPr lang="it-IT" sz="1600" dirty="0"/>
                        <a:t>SO.FARMA.MORRA SPA</a:t>
                      </a:r>
                    </a:p>
                  </a:txBody>
                  <a:tcPr/>
                </a:tc>
                <a:tc>
                  <a:txBody>
                    <a:bodyPr/>
                    <a:lstStyle/>
                    <a:p>
                      <a:r>
                        <a:rPr lang="it-IT" sz="1600" dirty="0"/>
                        <a:t>60% dell’importo</a:t>
                      </a:r>
                    </a:p>
                  </a:txBody>
                  <a:tcPr/>
                </a:tc>
                <a:extLst>
                  <a:ext uri="{0D108BD9-81ED-4DB2-BD59-A6C34878D82A}">
                    <a16:rowId xmlns:a16="http://schemas.microsoft.com/office/drawing/2014/main" val="287751987"/>
                  </a:ext>
                </a:extLst>
              </a:tr>
              <a:tr h="452283">
                <a:tc>
                  <a:txBody>
                    <a:bodyPr/>
                    <a:lstStyle/>
                    <a:p>
                      <a:r>
                        <a:rPr lang="it-IT" sz="1600" dirty="0"/>
                        <a:t>2</a:t>
                      </a:r>
                    </a:p>
                  </a:txBody>
                  <a:tcPr/>
                </a:tc>
                <a:tc>
                  <a:txBody>
                    <a:bodyPr/>
                    <a:lstStyle/>
                    <a:p>
                      <a:r>
                        <a:rPr lang="it-IT" sz="1600" dirty="0" err="1"/>
                        <a:t>Farvima</a:t>
                      </a:r>
                      <a:r>
                        <a:rPr lang="it-IT" sz="1600" dirty="0"/>
                        <a:t> medicinali S.p.A.</a:t>
                      </a:r>
                    </a:p>
                  </a:txBody>
                  <a:tcPr/>
                </a:tc>
                <a:tc>
                  <a:txBody>
                    <a:bodyPr/>
                    <a:lstStyle/>
                    <a:p>
                      <a:r>
                        <a:rPr lang="it-IT" sz="1600" dirty="0"/>
                        <a:t>40% dell’importo</a:t>
                      </a:r>
                    </a:p>
                  </a:txBody>
                  <a:tcPr/>
                </a:tc>
                <a:extLst>
                  <a:ext uri="{0D108BD9-81ED-4DB2-BD59-A6C34878D82A}">
                    <a16:rowId xmlns:a16="http://schemas.microsoft.com/office/drawing/2014/main" val="4031506608"/>
                  </a:ext>
                </a:extLst>
              </a:tr>
            </a:tbl>
          </a:graphicData>
        </a:graphic>
      </p:graphicFrame>
    </p:spTree>
    <p:extLst>
      <p:ext uri="{BB962C8B-B14F-4D97-AF65-F5344CB8AC3E}">
        <p14:creationId xmlns:p14="http://schemas.microsoft.com/office/powerpoint/2010/main" val="938476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50181" y="315192"/>
            <a:ext cx="11658601" cy="5863144"/>
          </a:xfrm>
          <a:prstGeom prst="rect">
            <a:avLst/>
          </a:prstGeom>
        </p:spPr>
        <p:txBody>
          <a:bodyPr wrap="square">
            <a:spAutoFit/>
          </a:bodyPr>
          <a:lstStyle/>
          <a:p>
            <a:pPr lvl="0">
              <a:spcAft>
                <a:spcPts val="1142"/>
              </a:spcAft>
            </a:pPr>
            <a:r>
              <a:rPr lang="it-IT" sz="2800" b="1" dirty="0">
                <a:latin typeface="Times New Roman" panose="02020603050405020304" pitchFamily="18" charset="0"/>
                <a:cs typeface="Times New Roman" panose="02020603050405020304" pitchFamily="18" charset="0"/>
              </a:rPr>
              <a:t>OGGETTO</a:t>
            </a:r>
          </a:p>
          <a:p>
            <a:pPr lvl="0" algn="just">
              <a:spcAft>
                <a:spcPts val="1142"/>
              </a:spcAft>
            </a:pPr>
            <a:r>
              <a:rPr lang="it-IT" sz="2000" dirty="0">
                <a:latin typeface="Times New Roman" panose="02020603050405020304" pitchFamily="18" charset="0"/>
                <a:cs typeface="Times New Roman" panose="02020603050405020304" pitchFamily="18" charset="0"/>
              </a:rPr>
              <a:t>La procedura di gara di cui alla presente Guida è finalizzata alla stipula di Accordi Quadro per la fornitura di farmaci, parafarmaci e altri prodotti per le Farmacie Comunali della Regione Marche, i cui requisiti tecnici minimi devono rispondere a quanto prescritto nel Capitolato Tecnico, suddivisa in n. 2 Lotti territoriali ai sensi dell’art. 51 del D. Lgs. n. 50/2016.</a:t>
            </a:r>
            <a:endParaRPr lang="it-IT" sz="2000" u="sng" dirty="0">
              <a:solidFill>
                <a:srgbClr val="FF0000"/>
              </a:solidFill>
              <a:latin typeface="Times New Roman" panose="02020603050405020304" pitchFamily="18" charset="0"/>
              <a:cs typeface="Times New Roman" panose="02020603050405020304" pitchFamily="18" charset="0"/>
            </a:endParaRPr>
          </a:p>
          <a:p>
            <a:pPr lvl="0" algn="just">
              <a:spcAft>
                <a:spcPts val="1142"/>
              </a:spcAft>
            </a:pPr>
            <a:r>
              <a:rPr lang="it-IT" sz="2000" dirty="0">
                <a:latin typeface="Times New Roman" panose="02020603050405020304" pitchFamily="18" charset="0"/>
                <a:cs typeface="Times New Roman" panose="02020603050405020304" pitchFamily="18" charset="0"/>
              </a:rPr>
              <a:t>Ciascun Fornitore dovrà garantire la fornitura di tutte le categorie di prodotto di seguito elencate, </a:t>
            </a:r>
            <a:r>
              <a:rPr lang="it-IT" sz="2000" b="1" u="sng" dirty="0">
                <a:latin typeface="Times New Roman" panose="02020603050405020304" pitchFamily="18" charset="0"/>
                <a:cs typeface="Times New Roman" panose="02020603050405020304" pitchFamily="18" charset="0"/>
              </a:rPr>
              <a:t>a titolo semplificativo e non esaustivo</a:t>
            </a:r>
            <a:r>
              <a:rPr lang="it-IT" sz="2000" dirty="0">
                <a:latin typeface="Times New Roman" panose="02020603050405020304" pitchFamily="18" charset="0"/>
                <a:cs typeface="Times New Roman" panose="02020603050405020304" pitchFamily="18" charset="0"/>
              </a:rPr>
              <a:t>, e di qualunque altro prodotto abitualmente in vendita presso le Farmacie comunali: </a:t>
            </a:r>
          </a:p>
          <a:p>
            <a:pPr marL="342900" lvl="0" indent="-342900" algn="just">
              <a:spcAft>
                <a:spcPts val="1142"/>
              </a:spcAft>
              <a:buFont typeface="Wingdings" panose="05000000000000000000" pitchFamily="2" charset="2"/>
              <a:buChar char="Ø"/>
            </a:pPr>
            <a:r>
              <a:rPr lang="it-IT" sz="2000" b="1" dirty="0">
                <a:latin typeface="Times New Roman" panose="02020603050405020304" pitchFamily="18" charset="0"/>
                <a:cs typeface="Times New Roman" panose="02020603050405020304" pitchFamily="18" charset="0"/>
              </a:rPr>
              <a:t>Specialità medicinali, farmaci generici, farmaci da banco OTC e SOP, farmaci per uso veterinario, parafarmaci, galenici, sostanze per preparazioni magistrali, elettromedicali , alimenti dietetici prima infanzia e latte prima infanzia, alimenti dietetici/integratori, presidi medico-chirurgici , articoli per bambini, cosmetici e prodotti per l’igiene, prodotti di erboristeria, fitoterapici e omeopatia.</a:t>
            </a:r>
          </a:p>
          <a:p>
            <a:pPr lvl="0" algn="just">
              <a:spcAft>
                <a:spcPts val="1142"/>
              </a:spcAft>
            </a:pPr>
            <a:endParaRPr lang="it-IT" sz="2000"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endParaRPr lang="it-IT" sz="2600"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r>
              <a:rPr lang="it-IT" sz="2600" dirty="0">
                <a:solidFill>
                  <a:srgbClr val="1C1C1C"/>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39160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5974" y="383458"/>
            <a:ext cx="11651226" cy="6326624"/>
          </a:xfrm>
        </p:spPr>
        <p:txBody>
          <a:bodyPr>
            <a:noAutofit/>
          </a:bodyPr>
          <a:lstStyle/>
          <a:p>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2400" b="1" dirty="0">
                <a:latin typeface="Times New Roman" panose="02020603050405020304" pitchFamily="18" charset="0"/>
                <a:cs typeface="Times New Roman" panose="02020603050405020304" pitchFamily="18" charset="0"/>
              </a:rPr>
              <a:t>PROCEDURA DI ADESIONE ALL’ACCORDO QUADRO</a:t>
            </a: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L’Amministrazione contraente che intenda aderire all’Accordo Quadro per la «Fornitura di</a:t>
            </a:r>
            <a:r>
              <a:rPr lang="it-IT" sz="1600" dirty="0">
                <a:solidFill>
                  <a:srgbClr val="1C1C1C"/>
                </a:solidFill>
                <a:latin typeface="Times New Roman" panose="02020603050405020304" pitchFamily="18" charset="0"/>
                <a:ea typeface="+mn-ea"/>
                <a:cs typeface="Times New Roman" panose="02020603050405020304" pitchFamily="18" charset="0"/>
              </a:rPr>
              <a:t> farmaci, parafarmaci e altri prodotti per le farmacie comunali della Regione Marche</a:t>
            </a:r>
            <a:r>
              <a:rPr lang="it-IT" sz="1600" dirty="0">
                <a:latin typeface="Times New Roman" panose="02020603050405020304" pitchFamily="18" charset="0"/>
                <a:cs typeface="Times New Roman" panose="02020603050405020304" pitchFamily="18" charset="0"/>
              </a:rPr>
              <a:t>» </a:t>
            </a:r>
            <a:r>
              <a:rPr lang="it-IT" sz="1600" dirty="0">
                <a:solidFill>
                  <a:srgbClr val="1C1C1C"/>
                </a:solidFill>
                <a:latin typeface="Times New Roman" panose="02020603050405020304" pitchFamily="18" charset="0"/>
                <a:ea typeface="+mn-ea"/>
                <a:cs typeface="Times New Roman" panose="02020603050405020304" pitchFamily="18" charset="0"/>
              </a:rPr>
              <a:t>dovrà:</a:t>
            </a:r>
            <a:br>
              <a:rPr lang="it-IT" sz="1600" dirty="0">
                <a:solidFill>
                  <a:srgbClr val="1C1C1C"/>
                </a:solidFill>
                <a:latin typeface="Times New Roman" panose="02020603050405020304" pitchFamily="18" charset="0"/>
                <a:ea typeface="+mn-ea"/>
                <a:cs typeface="Times New Roman" panose="02020603050405020304" pitchFamily="18" charset="0"/>
              </a:rPr>
            </a:br>
            <a:r>
              <a:rPr lang="it-IT" sz="1600" dirty="0">
                <a:solidFill>
                  <a:srgbClr val="1C1C1C"/>
                </a:solidFill>
                <a:latin typeface="Times New Roman" panose="02020603050405020304" pitchFamily="18" charset="0"/>
                <a:ea typeface="+mn-ea"/>
                <a:cs typeface="Times New Roman" panose="02020603050405020304" pitchFamily="18" charset="0"/>
              </a:rPr>
              <a:t> </a:t>
            </a:r>
            <a:br>
              <a:rPr lang="it-IT" sz="1600" dirty="0">
                <a:solidFill>
                  <a:srgbClr val="1C1C1C"/>
                </a:solidFill>
                <a:latin typeface="Times New Roman" panose="02020603050405020304" pitchFamily="18" charset="0"/>
                <a:ea typeface="+mn-ea"/>
                <a:cs typeface="Times New Roman" panose="02020603050405020304" pitchFamily="18" charset="0"/>
              </a:rPr>
            </a:br>
            <a:r>
              <a:rPr lang="it-IT" sz="1600" dirty="0">
                <a:solidFill>
                  <a:srgbClr val="1C1C1C"/>
                </a:solidFill>
                <a:latin typeface="Times New Roman" panose="02020603050405020304" pitchFamily="18" charset="0"/>
                <a:ea typeface="+mn-ea"/>
                <a:cs typeface="Times New Roman" panose="02020603050405020304" pitchFamily="18" charset="0"/>
              </a:rPr>
              <a:t>1) Collegarsi al «Profilo del Committente – Soggetto Aggregatore SUAM», al seguente link: </a:t>
            </a:r>
            <a:r>
              <a:rPr lang="it-IT" sz="1600" dirty="0">
                <a:latin typeface="Times New Roman" panose="02020603050405020304" pitchFamily="18" charset="0"/>
                <a:cs typeface="Times New Roman" panose="02020603050405020304" pitchFamily="18" charset="0"/>
                <a:hlinkClick r:id="rId2"/>
              </a:rPr>
              <a:t>https://www.regione.marche.it/Entra-in-Regione/Soggetto-Aggregatore-SUAM</a:t>
            </a:r>
            <a:r>
              <a:rPr lang="it-IT" sz="1600" dirty="0">
                <a:latin typeface="Times New Roman" panose="02020603050405020304" pitchFamily="18" charset="0"/>
                <a:cs typeface="Times New Roman" panose="02020603050405020304" pitchFamily="18" charset="0"/>
              </a:rPr>
              <a:t>.</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2) Selezionare la Sezione «</a:t>
            </a:r>
            <a:r>
              <a:rPr lang="it-IT" sz="1600" b="1" dirty="0">
                <a:latin typeface="Times New Roman" panose="02020603050405020304" pitchFamily="18" charset="0"/>
                <a:cs typeface="Times New Roman" panose="02020603050405020304" pitchFamily="18" charset="0"/>
              </a:rPr>
              <a:t>Generali</a:t>
            </a:r>
            <a:r>
              <a:rPr lang="it-IT" sz="1600" dirty="0">
                <a:latin typeface="Times New Roman" panose="02020603050405020304" pitchFamily="18" charset="0"/>
                <a:cs typeface="Times New Roman" panose="02020603050405020304" pitchFamily="18" charset="0"/>
              </a:rPr>
              <a:t>» all’interno della quale troverà un’ulteriore Sezione denominata «</a:t>
            </a:r>
            <a:r>
              <a:rPr lang="it-IT" sz="1600" b="1" dirty="0">
                <a:latin typeface="Times New Roman" panose="02020603050405020304" pitchFamily="18" charset="0"/>
                <a:cs typeface="Times New Roman" panose="02020603050405020304" pitchFamily="18" charset="0"/>
              </a:rPr>
              <a:t>Convenzioni attive</a:t>
            </a:r>
            <a:r>
              <a:rPr lang="it-IT" sz="1600" dirty="0">
                <a:latin typeface="Times New Roman" panose="02020603050405020304" pitchFamily="18" charset="0"/>
                <a:cs typeface="Times New Roman" panose="02020603050405020304" pitchFamily="18" charset="0"/>
              </a:rPr>
              <a:t>».</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3) All’interno di quest’ultima, in cui sarà presente l’Accordo Quadro di cui trattasi (FARMACIE COMUNALI), è presente il «</a:t>
            </a:r>
            <a:r>
              <a:rPr lang="it-IT" sz="1600" b="1" dirty="0">
                <a:latin typeface="Times New Roman" panose="02020603050405020304" pitchFamily="18" charset="0"/>
                <a:cs typeface="Times New Roman" panose="02020603050405020304" pitchFamily="18" charset="0"/>
              </a:rPr>
              <a:t>Manuale Operativo per l’adesione sulla piattaforma GT- SUAM» </a:t>
            </a:r>
            <a:r>
              <a:rPr lang="it-IT" sz="1600" dirty="0">
                <a:latin typeface="Times New Roman" panose="02020603050405020304" pitchFamily="18" charset="0"/>
                <a:cs typeface="Times New Roman" panose="02020603050405020304" pitchFamily="18" charset="0"/>
              </a:rPr>
              <a:t>ed una serie di allegati:</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CAPITOLATO TECNICO</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ACCORDI QUADRO</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PERCENTUALI DI SCONTO</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Modello CONFERMA DI ADESIONE E NULLA OSTA</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Modello ORDINATIVO DI FORNITURA</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SCHEDA SINTETICA RIEPILOGATIVA</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CONTATTI FORNITORI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PROSPETTO RIEPILOGATIVO PENALI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STANDARD DI LETTERA CONTESTAZIONE PENALI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STANDARD DI LETTERA APPLICAZIONE PENALI</a:t>
            </a: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4) Dopo aver preso visione della documentazione ed aver ottenuto il nulla osta da parte della SUAM per aderire all’Accordo Quadro l’Amministrazione dovrà registrarsi attraverso la piattaforma GT-SUAM, la quale genererà un </a:t>
            </a:r>
            <a:r>
              <a:rPr lang="it-IT" sz="1600" b="1" dirty="0">
                <a:latin typeface="Times New Roman" panose="02020603050405020304" pitchFamily="18" charset="0"/>
                <a:cs typeface="Times New Roman" panose="02020603050405020304" pitchFamily="18" charset="0"/>
              </a:rPr>
              <a:t>RIEPILOGO ADESIONE da allegare all’Ordinativo di fornitura.</a:t>
            </a:r>
            <a:br>
              <a:rPr lang="it-IT" sz="1600" b="1" dirty="0">
                <a:latin typeface="Times New Roman" panose="02020603050405020304" pitchFamily="18" charset="0"/>
                <a:cs typeface="Times New Roman" panose="02020603050405020304" pitchFamily="18" charset="0"/>
              </a:rPr>
            </a:br>
            <a:r>
              <a:rPr lang="it-IT" sz="1600" b="1" dirty="0">
                <a:latin typeface="Times New Roman" panose="02020603050405020304" pitchFamily="18" charset="0"/>
                <a:cs typeface="Times New Roman" panose="02020603050405020304" pitchFamily="18" charset="0"/>
              </a:rPr>
              <a:t/>
            </a:r>
            <a:br>
              <a:rPr lang="it-IT" sz="1600" b="1" dirty="0">
                <a:latin typeface="Times New Roman" panose="02020603050405020304" pitchFamily="18" charset="0"/>
                <a:cs typeface="Times New Roman" panose="02020603050405020304" pitchFamily="18" charset="0"/>
              </a:rPr>
            </a:br>
            <a:r>
              <a:rPr lang="it-IT" sz="1600" b="1" dirty="0">
                <a:latin typeface="Times New Roman" panose="02020603050405020304" pitchFamily="18" charset="0"/>
                <a:cs typeface="Times New Roman" panose="02020603050405020304" pitchFamily="18" charset="0"/>
              </a:rPr>
              <a:t/>
            </a:r>
            <a:br>
              <a:rPr lang="it-IT" sz="1600" b="1" dirty="0">
                <a:latin typeface="Times New Roman" panose="02020603050405020304" pitchFamily="18" charset="0"/>
                <a:cs typeface="Times New Roman" panose="02020603050405020304" pitchFamily="18" charset="0"/>
              </a:rPr>
            </a:br>
            <a:endParaRPr lang="it-IT" sz="1600" b="1" dirty="0">
              <a:latin typeface="Times New Roman" panose="02020603050405020304" pitchFamily="18" charset="0"/>
              <a:cs typeface="Times New Roman" panose="02020603050405020304" pitchFamily="18" charset="0"/>
            </a:endParaRPr>
          </a:p>
        </p:txBody>
      </p:sp>
      <p:sp>
        <p:nvSpPr>
          <p:cNvPr id="3" name="Rettangolo 2"/>
          <p:cNvSpPr/>
          <p:nvPr/>
        </p:nvSpPr>
        <p:spPr>
          <a:xfrm>
            <a:off x="457200" y="497542"/>
            <a:ext cx="10604090" cy="6124754"/>
          </a:xfrm>
          <a:prstGeom prst="rect">
            <a:avLst/>
          </a:prstGeom>
        </p:spPr>
        <p:txBody>
          <a:bodyPr wrap="square">
            <a:spAutoFit/>
          </a:bodyPr>
          <a:lstStyle/>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p>
        </p:txBody>
      </p:sp>
    </p:spTree>
    <p:extLst>
      <p:ext uri="{BB962C8B-B14F-4D97-AF65-F5344CB8AC3E}">
        <p14:creationId xmlns:p14="http://schemas.microsoft.com/office/powerpoint/2010/main" val="1604626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2ADFA5-503B-450B-ABB3-8A4AC71B0DEC}"/>
              </a:ext>
            </a:extLst>
          </p:cNvPr>
          <p:cNvSpPr>
            <a:spLocks noGrp="1"/>
          </p:cNvSpPr>
          <p:nvPr>
            <p:ph type="title" idx="4294967295"/>
          </p:nvPr>
        </p:nvSpPr>
        <p:spPr>
          <a:xfrm>
            <a:off x="175846" y="351692"/>
            <a:ext cx="11737731" cy="5458265"/>
          </a:xfrm>
        </p:spPr>
        <p:txBody>
          <a:bodyPr>
            <a:normAutofit/>
          </a:bodyPr>
          <a:lstStyle/>
          <a:p>
            <a:pPr lvl="0">
              <a:lnSpc>
                <a:spcPct val="100000"/>
              </a:lnSpc>
              <a:spcBef>
                <a:spcPts val="0"/>
              </a:spcBef>
              <a:spcAft>
                <a:spcPts val="1142"/>
              </a:spcAft>
            </a:pPr>
            <a:r>
              <a:rPr lang="it-IT" sz="3100" b="1" dirty="0">
                <a:latin typeface="Times New Roman" panose="02020603050405020304" pitchFamily="18" charset="0"/>
                <a:cs typeface="Times New Roman" panose="02020603050405020304" pitchFamily="18" charset="0"/>
              </a:rPr>
              <a:t>PROCEDURA DI ADESIONE ALL’ACCORDO QUADRO</a:t>
            </a: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La procedura di adesione all’Accordo Quadro si articola come segue:</a:t>
            </a:r>
            <a:br>
              <a:rPr lang="it-IT" sz="18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
            </a: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1. CONFERMA DI ADESIONE </a:t>
            </a:r>
            <a:r>
              <a:rPr lang="it-IT" sz="1800" dirty="0">
                <a:solidFill>
                  <a:srgbClr val="1C1C1C"/>
                </a:solidFill>
                <a:latin typeface="Times New Roman" panose="02020603050405020304" pitchFamily="18" charset="0"/>
                <a:cs typeface="Times New Roman" panose="02020603050405020304" pitchFamily="18" charset="0"/>
              </a:rPr>
              <a:t>(Modello CONFERMA DI ADESIONE E NULLA OSTA): documento mediante il quale l’Amministrazione contraente conferma alla SUAM (</a:t>
            </a:r>
            <a:r>
              <a:rPr lang="it-IT" sz="1800" u="sng" dirty="0">
                <a:solidFill>
                  <a:srgbClr val="1C1C1C"/>
                </a:solidFill>
                <a:latin typeface="Times New Roman" panose="02020603050405020304" pitchFamily="18" charset="0"/>
                <a:cs typeface="Times New Roman" panose="02020603050405020304" pitchFamily="18" charset="0"/>
              </a:rPr>
              <a:t>tramite PEC</a:t>
            </a:r>
            <a:r>
              <a:rPr lang="it-IT" sz="1800" dirty="0">
                <a:solidFill>
                  <a:srgbClr val="1C1C1C"/>
                </a:solidFill>
                <a:latin typeface="Times New Roman" panose="02020603050405020304" pitchFamily="18" charset="0"/>
                <a:cs typeface="Times New Roman" panose="02020603050405020304" pitchFamily="18" charset="0"/>
              </a:rPr>
              <a:t>) la sua intenzione di aderire all’Accordo Quadro;</a:t>
            </a:r>
            <a:br>
              <a:rPr lang="it-IT" sz="18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
            </a: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2. NULLA OSTA ALLA CONFERMA DI ADESIONE</a:t>
            </a:r>
            <a:r>
              <a:rPr lang="it-IT" sz="1800" dirty="0">
                <a:solidFill>
                  <a:srgbClr val="1C1C1C"/>
                </a:solidFill>
                <a:latin typeface="Times New Roman" panose="02020603050405020304" pitchFamily="18" charset="0"/>
                <a:cs typeface="Times New Roman" panose="02020603050405020304" pitchFamily="18" charset="0"/>
              </a:rPr>
              <a:t>: con questo atto, che la SUAM invia </a:t>
            </a:r>
            <a:r>
              <a:rPr lang="it-IT" sz="1800" u="sng" dirty="0">
                <a:solidFill>
                  <a:srgbClr val="1C1C1C"/>
                </a:solidFill>
                <a:latin typeface="Times New Roman" panose="02020603050405020304" pitchFamily="18" charset="0"/>
                <a:cs typeface="Times New Roman" panose="02020603050405020304" pitchFamily="18" charset="0"/>
              </a:rPr>
              <a:t>tramite PEC</a:t>
            </a:r>
            <a:r>
              <a:rPr lang="it-IT" sz="1800" dirty="0">
                <a:solidFill>
                  <a:srgbClr val="1C1C1C"/>
                </a:solidFill>
                <a:latin typeface="Times New Roman" panose="02020603050405020304" pitchFamily="18" charset="0"/>
                <a:cs typeface="Times New Roman" panose="02020603050405020304" pitchFamily="18" charset="0"/>
              </a:rPr>
              <a:t> all’Amministrazione contraente, viene accantonata la quota parte di massimale necessaria a soddisfare il fabbisogno dell’Amministrazione contraente e quest’ultima viene autorizzata a contattare direttamente il Fornitore;</a:t>
            </a:r>
            <a:br>
              <a:rPr lang="it-IT" sz="18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
            </a: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3. ORDINATIVO DI FORNITURA (Modello ORDINATIVO DI FORNITURA</a:t>
            </a:r>
            <a:r>
              <a:rPr lang="it-IT" sz="1800" dirty="0">
                <a:solidFill>
                  <a:srgbClr val="1C1C1C"/>
                </a:solidFill>
                <a:latin typeface="Times New Roman" panose="02020603050405020304" pitchFamily="18" charset="0"/>
                <a:cs typeface="Times New Roman" panose="02020603050405020304" pitchFamily="18" charset="0"/>
              </a:rPr>
              <a:t>): contratto attuativo dell’Accordo Quadro che l’Amministrazione contraente deve caricare su GT SUAM ed inviare al fornitore. L’Amministrazione contraente ha facoltà di emettere, in relazione ad ogni Conferma di Adesione sottoscritta e nei limiti degli importi autorizzati, uno o più Ordinativi di Fornitura fino alla concorrenza dell’importo ivi previsto. All’Ordinativo di fornitura dovrà essere allegato il RIEPILOGO ADESIONE, generato attraverso la piattaforma GT-SUAM.</a:t>
            </a:r>
            <a:br>
              <a:rPr lang="it-IT" sz="1800" dirty="0">
                <a:solidFill>
                  <a:srgbClr val="1C1C1C"/>
                </a:solidFill>
                <a:latin typeface="Times New Roman" panose="02020603050405020304" pitchFamily="18" charset="0"/>
                <a:cs typeface="Times New Roman" panose="02020603050405020304" pitchFamily="18" charset="0"/>
              </a:rPr>
            </a:br>
            <a:r>
              <a:rPr lang="it-IT" sz="1800" u="sng" dirty="0">
                <a:solidFill>
                  <a:srgbClr val="FF0000"/>
                </a:solidFill>
                <a:latin typeface="Times New Roman" panose="02020603050405020304" pitchFamily="18" charset="0"/>
                <a:cs typeface="Times New Roman" panose="02020603050405020304" pitchFamily="18" charset="0"/>
              </a:rPr>
              <a:t/>
            </a:r>
            <a:br>
              <a:rPr lang="it-IT" sz="1800" u="sng" dirty="0">
                <a:solidFill>
                  <a:srgbClr val="FF0000"/>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
            </a:r>
            <a:br>
              <a:rPr lang="it-IT" sz="1800" dirty="0">
                <a:solidFill>
                  <a:srgbClr val="1C1C1C"/>
                </a:solidFill>
                <a:latin typeface="Times New Roman" panose="02020603050405020304" pitchFamily="18" charset="0"/>
                <a:cs typeface="Times New Roman" panose="02020603050405020304" pitchFamily="18" charset="0"/>
              </a:rPr>
            </a:br>
            <a:endParaRPr lang="it-I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778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8B1CC9-8352-432C-BB58-607997B635E3}"/>
              </a:ext>
            </a:extLst>
          </p:cNvPr>
          <p:cNvSpPr>
            <a:spLocks noGrp="1"/>
          </p:cNvSpPr>
          <p:nvPr>
            <p:ph type="title" idx="4294967295"/>
          </p:nvPr>
        </p:nvSpPr>
        <p:spPr>
          <a:xfrm>
            <a:off x="175847" y="246185"/>
            <a:ext cx="11843238" cy="6450037"/>
          </a:xfrm>
        </p:spPr>
        <p:txBody>
          <a:bodyPr>
            <a:normAutofit/>
          </a:bodyPr>
          <a:lstStyle/>
          <a:p>
            <a:r>
              <a:rPr lang="it-IT" sz="2800" b="1" dirty="0">
                <a:latin typeface="Times New Roman" panose="02020603050405020304" pitchFamily="18" charset="0"/>
                <a:cs typeface="Times New Roman" panose="02020603050405020304" pitchFamily="18" charset="0"/>
              </a:rPr>
              <a:t>CONFERMA DI ADESIONE</a:t>
            </a:r>
            <a:r>
              <a:rPr lang="it-IT" sz="3200" dirty="0">
                <a:solidFill>
                  <a:srgbClr val="FF0000"/>
                </a:solidFill>
                <a:latin typeface="Times New Roman" panose="02020603050405020304" pitchFamily="18" charset="0"/>
                <a:cs typeface="Times New Roman" panose="02020603050405020304" pitchFamily="18" charset="0"/>
              </a:rPr>
              <a:t/>
            </a:r>
            <a:br>
              <a:rPr lang="it-IT" sz="3200" dirty="0">
                <a:solidFill>
                  <a:srgbClr val="FF0000"/>
                </a:solidFill>
                <a:latin typeface="Times New Roman" panose="02020603050405020304" pitchFamily="18" charset="0"/>
                <a:cs typeface="Times New Roman" panose="02020603050405020304" pitchFamily="18" charset="0"/>
              </a:rPr>
            </a:br>
            <a:r>
              <a:rPr lang="it-IT" sz="2200" dirty="0"/>
              <a:t/>
            </a:r>
            <a:br>
              <a:rPr lang="it-IT" sz="2200" dirty="0"/>
            </a:br>
            <a:r>
              <a:rPr lang="it-IT" sz="1800" dirty="0">
                <a:latin typeface="Times New Roman" panose="02020603050405020304" pitchFamily="18" charset="0"/>
                <a:cs typeface="Times New Roman" panose="02020603050405020304" pitchFamily="18" charset="0"/>
              </a:rPr>
              <a:t>L’ Amministrazione interessata, successivamente al ricevimento della comunicazione da parte della SUAM di avvenuta pubblicazione dell’Accordo Quadro, deve trasmettere alla SUAM, </a:t>
            </a:r>
            <a:r>
              <a:rPr lang="it-IT" sz="1800" u="sng" dirty="0">
                <a:latin typeface="Times New Roman" panose="02020603050405020304" pitchFamily="18" charset="0"/>
                <a:cs typeface="Times New Roman" panose="02020603050405020304" pitchFamily="18" charset="0"/>
              </a:rPr>
              <a:t>tramite PEC</a:t>
            </a:r>
            <a:r>
              <a:rPr lang="it-IT" sz="1800" dirty="0">
                <a:latin typeface="Times New Roman" panose="02020603050405020304" pitchFamily="18" charset="0"/>
                <a:cs typeface="Times New Roman" panose="02020603050405020304" pitchFamily="18" charset="0"/>
              </a:rPr>
              <a:t>, la CONFERMA DI ADESIONE, sottoscritta da un soggetto autorizzato ad impegnare formalmente e legalmente la stessa.</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Attraverso la Conferma di adesione l’Amministrazione fornirà alla SUAM i seguenti elementi:</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a) </a:t>
            </a:r>
            <a:r>
              <a:rPr lang="it-IT" sz="1800" b="1" dirty="0">
                <a:latin typeface="Times New Roman" panose="02020603050405020304" pitchFamily="18" charset="0"/>
                <a:cs typeface="Times New Roman" panose="02020603050405020304" pitchFamily="18" charset="0"/>
              </a:rPr>
              <a:t>L’importo </a:t>
            </a:r>
            <a:r>
              <a:rPr lang="it-IT" sz="1800" b="1" u="sng" dirty="0">
                <a:latin typeface="Times New Roman" panose="02020603050405020304" pitchFamily="18" charset="0"/>
                <a:cs typeface="Times New Roman" panose="02020603050405020304" pitchFamily="18" charset="0"/>
              </a:rPr>
              <a:t>presuntivo</a:t>
            </a:r>
            <a:r>
              <a:rPr lang="it-IT" sz="1800" b="1" dirty="0">
                <a:latin typeface="Times New Roman" panose="02020603050405020304" pitchFamily="18" charset="0"/>
                <a:cs typeface="Times New Roman" panose="02020603050405020304" pitchFamily="18" charset="0"/>
              </a:rPr>
              <a:t> di adesione all’Accordo Quadro </a:t>
            </a:r>
            <a:r>
              <a:rPr lang="it-IT" sz="1800" dirty="0">
                <a:latin typeface="Times New Roman" panose="02020603050405020304" pitchFamily="18" charset="0"/>
                <a:cs typeface="Times New Roman" panose="02020603050405020304" pitchFamily="18" charset="0"/>
              </a:rPr>
              <a:t>sulla base delle stime effettuate dall’Amministrazione contraente considerando il listino dei ribassi allegato all’Accordo Quadro di entrambi i Fornitori;</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c) Il termine entro cui saranno emessi gli Ordinativi di Fornitura (che non potrà superare il periodo di validità dell’Accordo Quadro, pari a 24 mesi);</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d) Il nominativo del Direttore dell’Esecuzione del contratto ed il suo contatto di posta elettronica.</a:t>
            </a:r>
            <a:r>
              <a:rPr lang="it-IT" sz="1800" dirty="0"/>
              <a:t/>
            </a:r>
            <a:br>
              <a:rPr lang="it-IT" sz="1800" dirty="0"/>
            </a:br>
            <a:r>
              <a:rPr lang="it-IT" sz="1800" dirty="0"/>
              <a:t/>
            </a:r>
            <a:br>
              <a:rPr lang="it-IT" sz="1800" dirty="0"/>
            </a:br>
            <a:r>
              <a:rPr lang="it-IT" sz="1800" dirty="0"/>
              <a:t/>
            </a:r>
            <a:br>
              <a:rPr lang="it-IT" sz="1800" dirty="0"/>
            </a:br>
            <a:r>
              <a:rPr lang="it-IT" sz="1800" dirty="0"/>
              <a:t/>
            </a:r>
            <a:br>
              <a:rPr lang="it-IT" sz="1800" dirty="0"/>
            </a:br>
            <a:r>
              <a:rPr lang="it-IT" sz="3600" dirty="0"/>
              <a:t/>
            </a:r>
            <a:br>
              <a:rPr lang="it-IT" sz="3600" dirty="0"/>
            </a:br>
            <a:endParaRPr lang="it-IT" sz="3600" dirty="0"/>
          </a:p>
        </p:txBody>
      </p:sp>
    </p:spTree>
    <p:extLst>
      <p:ext uri="{BB962C8B-B14F-4D97-AF65-F5344CB8AC3E}">
        <p14:creationId xmlns:p14="http://schemas.microsoft.com/office/powerpoint/2010/main" val="1303985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D277EC6-98F1-4A22-91F5-74DAA870898F}"/>
              </a:ext>
            </a:extLst>
          </p:cNvPr>
          <p:cNvSpPr/>
          <p:nvPr/>
        </p:nvSpPr>
        <p:spPr>
          <a:xfrm>
            <a:off x="272562" y="509954"/>
            <a:ext cx="11667392" cy="3108543"/>
          </a:xfrm>
          <a:prstGeom prst="rect">
            <a:avLst/>
          </a:prstGeom>
        </p:spPr>
        <p:txBody>
          <a:bodyPr wrap="square">
            <a:spAutoFit/>
          </a:bodyPr>
          <a:lstStyle/>
          <a:p>
            <a:pPr lvl="0"/>
            <a:r>
              <a:rPr lang="it-IT" sz="2800" b="1" dirty="0">
                <a:latin typeface="Times New Roman" panose="02020603050405020304" pitchFamily="18" charset="0"/>
                <a:ea typeface="+mj-ea"/>
                <a:cs typeface="Times New Roman" panose="02020603050405020304" pitchFamily="18" charset="0"/>
              </a:rPr>
              <a:t>NULLA OSTA DELLA SUAM</a:t>
            </a:r>
          </a:p>
          <a:p>
            <a:pPr lvl="0"/>
            <a:endParaRPr lang="it-IT" sz="2400" dirty="0"/>
          </a:p>
          <a:p>
            <a:pPr marL="342900" lvl="0" indent="-342900" algn="just">
              <a:buFont typeface="Arial" panose="020B0604020202020204" pitchFamily="34" charset="0"/>
              <a:buChar char="•"/>
            </a:pPr>
            <a:r>
              <a:rPr lang="it-IT" sz="2000" dirty="0">
                <a:latin typeface="Times New Roman" panose="02020603050405020304" pitchFamily="18" charset="0"/>
                <a:ea typeface="+mj-ea"/>
                <a:cs typeface="Times New Roman" panose="02020603050405020304" pitchFamily="18" charset="0"/>
              </a:rPr>
              <a:t>La SUAM, entro 5 giorni lavorativi dal ricevimento della CONFERMA DI ADESIONE da parte dell’Amministrazione contraente, ne prenderà atto e rilascerà, </a:t>
            </a:r>
            <a:r>
              <a:rPr lang="it-IT" sz="2000" u="sng" dirty="0">
                <a:latin typeface="Times New Roman" panose="02020603050405020304" pitchFamily="18" charset="0"/>
                <a:ea typeface="+mj-ea"/>
                <a:cs typeface="Times New Roman" panose="02020603050405020304" pitchFamily="18" charset="0"/>
              </a:rPr>
              <a:t>tramite PEC</a:t>
            </a:r>
            <a:r>
              <a:rPr lang="it-IT" sz="2000" dirty="0">
                <a:latin typeface="Times New Roman" panose="02020603050405020304" pitchFamily="18" charset="0"/>
                <a:ea typeface="+mj-ea"/>
                <a:cs typeface="Times New Roman" panose="02020603050405020304" pitchFamily="18" charset="0"/>
              </a:rPr>
              <a:t>, il NULLA OSTA.</a:t>
            </a:r>
          </a:p>
          <a:p>
            <a:pPr lvl="0" algn="just"/>
            <a:endParaRPr lang="it-IT" sz="2000" dirty="0">
              <a:latin typeface="Times New Roman" panose="02020603050405020304" pitchFamily="18" charset="0"/>
              <a:ea typeface="+mj-ea"/>
              <a:cs typeface="Times New Roman" panose="02020603050405020304" pitchFamily="18" charset="0"/>
            </a:endParaRPr>
          </a:p>
          <a:p>
            <a:pPr marL="342900" lvl="0" indent="-342900" algn="just">
              <a:buFont typeface="Arial" panose="020B0604020202020204" pitchFamily="34" charset="0"/>
              <a:buChar char="•"/>
            </a:pPr>
            <a:r>
              <a:rPr lang="it-IT" sz="2000" dirty="0">
                <a:latin typeface="Times New Roman" panose="02020603050405020304" pitchFamily="18" charset="0"/>
                <a:ea typeface="+mj-ea"/>
                <a:cs typeface="Times New Roman" panose="02020603050405020304" pitchFamily="18" charset="0"/>
              </a:rPr>
              <a:t>L’Amministrazione contraente, in seguito al ricevimento del nulla osta da parte della SUAM, è autorizzata ad avviare l’interlocuzione con il Fornitore.</a:t>
            </a:r>
          </a:p>
          <a:p>
            <a:pPr lvl="0" algn="just"/>
            <a:endParaRPr lang="it-IT" sz="2000" dirty="0">
              <a:latin typeface="Times New Roman" panose="02020603050405020304" pitchFamily="18" charset="0"/>
              <a:ea typeface="+mj-ea"/>
              <a:cs typeface="Times New Roman" panose="02020603050405020304" pitchFamily="18" charset="0"/>
            </a:endParaRPr>
          </a:p>
          <a:p>
            <a:pPr lvl="0" algn="just"/>
            <a:endParaRPr lang="it-IT" sz="20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294459914"/>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10152</TotalTime>
  <Words>3126</Words>
  <Application>Microsoft Office PowerPoint</Application>
  <PresentationFormat>Widescreen</PresentationFormat>
  <Paragraphs>91</Paragraphs>
  <Slides>17</Slides>
  <Notes>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17</vt:i4>
      </vt:variant>
    </vt:vector>
  </HeadingPairs>
  <TitlesOfParts>
    <vt:vector size="23" baseType="lpstr">
      <vt:lpstr>Arial</vt:lpstr>
      <vt:lpstr>Avenir Next LT Pro</vt:lpstr>
      <vt:lpstr>Calibri</vt:lpstr>
      <vt:lpstr>Times New Roman</vt:lpstr>
      <vt:lpstr>Wingdings</vt:lpstr>
      <vt:lpstr>AccentBoxVTI</vt:lpstr>
      <vt:lpstr>SUAM- SOGGETTO AGGREGATORE DELLA REGIONE MARCHE</vt:lpstr>
      <vt:lpstr>PREMESSA</vt:lpstr>
      <vt:lpstr>PREMESSA</vt:lpstr>
      <vt:lpstr> I FORNITORI Lotto 1 - CIG 8368582455: FORNITURA DI FARMACI E PARAFARMACI, E ALTRI PRODOTTI PER LE FARMACIE COMUNALI PER LE PROVINCIE DI ANCONA E PESARO URBINO       Lotto 2 – CIG 8368583528: FORNITURA DI FARMACI E PARAFARMACI, E ALTRI PRODOTTI PER LE FARMACIE COMUNALI PER LE PROVINCIE DI ASCOLI PICENO, FERMO E MACERATA        N.B.: I contatti del Fornitore sono presenti nell’Allegato CONTATTI FORNITORI.  </vt:lpstr>
      <vt:lpstr>Presentazione standard di PowerPoint</vt:lpstr>
      <vt:lpstr> PROCEDURA DI ADESIONE ALL’ACCORDO QUADRO L’Amministrazione contraente che intenda aderire all’Accordo Quadro per la «Fornitura di farmaci, parafarmaci e altri prodotti per le farmacie comunali della Regione Marche» dovrà:   1) Collegarsi al «Profilo del Committente – Soggetto Aggregatore SUAM», al seguente link: https://www.regione.marche.it/Entra-in-Regione/Soggetto-Aggregatore-SUAM.  2) Selezionare la Sezione «Generali» all’interno della quale troverà un’ulteriore Sezione denominata «Convenzioni attive».  3) All’interno di quest’ultima, in cui sarà presente l’Accordo Quadro di cui trattasi (FARMACIE COMUNALI), è presente il «Manuale Operativo per l’adesione sulla piattaforma GT- SUAM» ed una serie di allegati:  - CAPITOLATO TECNICO - ACCORDI QUADRO - PERCENTUALI DI SCONTO - Modello CONFERMA DI ADESIONE E NULLA OSTA - Modello ORDINATIVO DI FORNITURA - SCHEDA SINTETICA RIEPILOGATIVA - CONTATTI FORNITORI - PROSPETTO RIEPILOGATIVO PENALI - STANDARD DI LETTERA CONTESTAZIONE PENALI - STANDARD DI LETTERA APPLICAZIONE PENALI  4) Dopo aver preso visione della documentazione ed aver ottenuto il nulla osta da parte della SUAM per aderire all’Accordo Quadro l’Amministrazione dovrà registrarsi attraverso la piattaforma GT-SUAM, la quale genererà un RIEPILOGO ADESIONE da allegare all’Ordinativo di fornitura.   </vt:lpstr>
      <vt:lpstr>PROCEDURA DI ADESIONE ALL’ACCORDO QUADRO La procedura di adesione all’Accordo Quadro si articola come segue:  1. CONFERMA DI ADESIONE (Modello CONFERMA DI ADESIONE E NULLA OSTA): documento mediante il quale l’Amministrazione contraente conferma alla SUAM (tramite PEC) la sua intenzione di aderire all’Accordo Quadro;  2. NULLA OSTA ALLA CONFERMA DI ADESIONE: con questo atto, che la SUAM invia tramite PEC all’Amministrazione contraente, viene accantonata la quota parte di massimale necessaria a soddisfare il fabbisogno dell’Amministrazione contraente e quest’ultima viene autorizzata a contattare direttamente il Fornitore;  3. ORDINATIVO DI FORNITURA (Modello ORDINATIVO DI FORNITURA): contratto attuativo dell’Accordo Quadro che l’Amministrazione contraente deve caricare su GT SUAM ed inviare al fornitore. L’Amministrazione contraente ha facoltà di emettere, in relazione ad ogni Conferma di Adesione sottoscritta e nei limiti degli importi autorizzati, uno o più Ordinativi di Fornitura fino alla concorrenza dell’importo ivi previsto. All’Ordinativo di fornitura dovrà essere allegato il RIEPILOGO ADESIONE, generato attraverso la piattaforma GT-SUAM.   </vt:lpstr>
      <vt:lpstr>CONFERMA DI ADESIONE  L’ Amministrazione interessata, successivamente al ricevimento della comunicazione da parte della SUAM di avvenuta pubblicazione dell’Accordo Quadro, deve trasmettere alla SUAM, tramite PEC, la CONFERMA DI ADESIONE, sottoscritta da un soggetto autorizzato ad impegnare formalmente e legalmente la stessa.  Attraverso la Conferma di adesione l’Amministrazione fornirà alla SUAM i seguenti elementi:  a) L’importo presuntivo di adesione all’Accordo Quadro sulla base delle stime effettuate dall’Amministrazione contraente considerando il listino dei ribassi allegato all’Accordo Quadro di entrambi i Fornitori;  c) Il termine entro cui saranno emessi gli Ordinativi di Fornitura (che non potrà superare il periodo di validità dell’Accordo Quadro, pari a 24 mesi);  d) Il nominativo del Direttore dell’Esecuzione del contratto ed il suo contatto di posta elettronica.     </vt:lpstr>
      <vt:lpstr>Presentazione standard di PowerPoint</vt:lpstr>
      <vt:lpstr>Presentazione standard di PowerPoint</vt:lpstr>
      <vt:lpstr>ORDINATIVO DI FORNITURA 2/2   Ad ogni Ordinativo di Fornitura dovrà essere allegato il Riepilogo Adesione scaricato dalla Piattaforma GT SUAM secondo le modalità indicate nell’apposita guida. Al momento della stipulazione dell’Ordinativo di fornitura, l’Amministrazione contraente liquiderà, a favore della Regione Marche, l’ importo previsto nel Prospetto economico per gli incentivi ex art. 113 commi 2 e 5 del D.lgs. n. 50/2016.  Ciascun Ordinativo di fornitura, unitamente all’allegato RIEPILOGO ADESIONE, deve essere trasmesso al RUP dell’Accordo Quadro ai fini del monitoraggio di quest’ultimo.          </vt:lpstr>
      <vt:lpstr>        ORDINE DI ESECUZIONE 1/2 Il Fornitore dovrà mettere a disposizione delle Farmacie aderenti un sistema per l’effettuazione degli ordini di esecuzione via web. Detto sistema dovrà essere almeno in grado di effettuare: - la consultazione in tempo reale delle disponibilità/giacenze nel/nei depositi del Fornitore; - la comunicazione della sopravvenuta indisponibilità dei prodotti ordinati; - il prezzo e le confezioni dei singoli prodotti; - la gestione delle richieste di approvvigionamento; - la verifica dello stato di avanzamento delle richieste di approvvigionamento; - la corrispondenza tra merce ordinata e merce consegnata; - la shelf life residua di un prodotto; - la rintracciabilità di un prodotto attraverso l'identificazione e la registrazione dei flussi fisici che legano il Produttore, il Fornitore e le Farmacie; - l'estrazione, da parte delle Farmacie, dei quantitativi richiesti e consegnati per ogni prodotto/articolo per periodi preselezionati.  Solo in caso di malfunzionamento dei sistemi informatici, gli ordini di esecuzione e le informazioni sullo stato delle stesse potranno essere inoltrate mediante comunicazioni via mail o fax o telefoniche. Il Fornitore deve pertanto attivare, a proprie spese, almeno un numero telefonico “numero verde” dedicato.  Sono a carico del Fornitore eventuali oneri e/o spese necessari all’adeguamento del rispettivo sistema informatico con quello installato presso le Farmacie nel più breve tempo possibile dall’emissione dell’Ordinativo di Fornitura.            </vt:lpstr>
      <vt:lpstr>        ORDINE DI ESECUZIONE 2/2  In caso di impossibilità temporanea sopravvenuta di uno o più prodotti indicati nell’ordine di esecuzione, la Farmacia provvederà a inoltrare la richiesta al Fornitore 2° aggiudicatario del Lotto.  In caso di indisponibilità temporanea di entrambi i Fornitori, la Farmacia provvederà all’acquisto sul libero mercato imputando ai Fornitori il maggior prezzo, in misura rispettivamente del 60% e del 40%.   Se richiesto da una o più Farmacie, i prodotti eventualmente non trattati direttamente dal Fornitore, dovranno essere inseriti nella gamma offerta entro 30 giorni dalla richiesta; agli stessi verrà applicato il medesimo trattamento economico definito nel Disciplinare di gara per le Specialità medicinali, ovvero per le rimanenti tipologie di prodotti, a seconda della categoria di competenza.   Gli ordini di esecuzioni devono almeno contenere le prestazioni che l’ Amministrazione contraente intende richiedere sulla base del Capitolato Tecnico e il CIG acquisito per l’emissione dell’Ordinativo di Fornitura.            </vt:lpstr>
      <vt:lpstr>           CONSEGNA DEI PRODOTTI 1/2  Per l’esecuzione della fornitura indicata in ciascun Ordinativo di Fornitura, il Fornitore si obbliga a consegnare i beni oggetto degli stessi con le seguenti modalità.  Non sono ammesse consegne parziali, salvo diverso accordo scritto intercorso tra il Fornitore e la singola Amministrazione Contraente.   Il Fornitore, dovrà provvedere a due consegne al giorno dal lunedì al sabato, una la mattina e una il pomeriggio. Le consegne di tutti i prodotti dovranno essere effettuate presso le singole Farmacie richiedenti durante il loro orario di apertura, ed in particolare: - consegne comprese tra le ore 8.00 e le ore 9.00 del mattino (salvo diverso accordo scritto tra il Fornitore e il Direttore della Farmacia) per gli ordini di esecuzione trasmessi entro le ore 19.30 del giorno precedente;  -consegne comprese tra le ore 14.30 e le 16.00 del pomeriggio (salvo diverso accordo scritto tra il Fornitore e il Direttore della Farmacia) per gli ordini di esecuzione trasmessi entro le ore 12.30 dello stesso giorno;  - il Fornitore primo aggiudicatario di ogni lotto è obbligato a consegnare alle Farmacie in turno di servizio, anche la domenica e nei giorni festivi infrasettimanali, entro le ore 13.00 (salvo diverso accordo scritto tra il Fornitore e il Direttore della Farmacia). Tali richieste dovranno essere trasmesse dalle Farmacie entro le ore 19.30 del giorno precedente. E’ facoltà dello stesso Fornitore consentire alle Farmacie di emettere gli ordini di esecuzione nel corso della mattina del giorno di turno di servizio, per effettuare la consegna nello stesso giorno.   E’ facoltà dei Direttori/Responsabili delle Farmacie concordare per iscritto una diversa articolazione delle fasce orarie di consegna.                  </vt:lpstr>
      <vt:lpstr>                       CONSEGNA DEI PRODOTTI 2/2 Le consegne dei prodotti si intendono effettuate comprensive di imballaggio, trasporto e consegna in porto franco presso le Farmacie ovvero presso gli ulteriori punti vendita che utilizzeranno l’Accordo-quadro e pertanto, prima di tale adempimento, qualsiasi rischio connesso al trasporto della merce è a totale carico del Fornitore.  L’accettazione dei prodotti non solleva il Fornitore dalle responsabilità delle proprie obbligazioni relativamente ai vizi palesi od occulti della merce stessa non rilevati all’atto della consegna, né lo esime dall’obbligo di rispondere ad eventuali contestazioni che possono insorgere a seguito dell’utilizzo.  Il controllo quali-quantitativo della merce e le segnalazioni di errori verranno trasmesse al Fornitore entro 48 ore lavorative successive alla consegna.   Ogni consegna deve essere accompagnata da apposito documento di trasporto, riportante almeno i seguenti estremi di riferimento:  i) il numero e la data dell’Ordine;  ii) l’indicazione della Farmacia richiedente;  iii) la marca, la tipologia e la quantità dei prodotti,  iv) le informazioni dettagliate dei prodotti oggetto della consegna;  v) le quantità consegnate;  vi) il prezzo unitario dei prodotti consegnati applicato dal Fornitore alle Farmacie con l’indicazione dell’aliquota IVA cui sono soggetti gli stessi.   Tali informazioni consentiranno alle singole Farmacie di verificare, al momento di ricezione delle fatture, la corrispondenza del valore della merce ricevuta con quanto fatturato. I prezzi validi per la fatturazione, infatti, si intendono comunque riferiti al momento in cui viene inoltrato l’ordine di esecuzione e non al momento della fatturazione.                          </vt:lpstr>
      <vt:lpstr>                   SERVIZIO RESI Ciascun Fornitore, dovrà provvedere al ritiro dei prodotti nei casi di seguito elencati. Il ritiro avrà luogo a seguito di comunicazione al Fornitore da parte delle singole Farmacie, che provvederanno ad indicare la denominazione commerciale, la quantità della merce da ritirare e il motivo della richiesta di ritiro.   Il Fornitore dovrà provvedere al ritiro: - dei prodotti sottoposti a ritiro o sospensione di utilizzo; - dei prodotti erroneamente consegnati ovvero non conformi a quanto previsto nell’ordine di esecuzione e/o al presente documento; - dei farmaci prossimi a scadenza; - dei prodotti non movimentati come di seguito esplicitato:  I. per i prodotti risultati non movimentati al termine del medesimo mese in cui è avvenuta la consegna, il Fornitore provvederà a ritirare e stornare il valore degli stessi nell’ambito della fattura successiva;   II. per i prodotti non movimentati in giacenza presso la Farmacia per un periodo superiore al mese di consegna e comunque con un periodo di validità residuo non inferiore a otto mesi, la Farmacia emetterà una fattura intestata al Fornitore indicante l’esatto quantitativo e la tipologia dei prodotti. Il prezzo unitario indicato in fattura sarà pari al prezzo di acquisto già applicato alla Farmacia al netto del 10% a titolo di rimborso per spese generali. Resta inteso che il Fornitore sarà obbligato all’acquisto di tali prodotti per un importo massimo annuale pari allo 0,5% del valore annuo dell’Ordinativo di Fornitura di ciascuna Farmacia solo ed esclusivamente se la fattura sarà accompagnata da una dichiarazione di “corretta conservazione”.  In tutte le ipotesi di restituzione della merce al Fornitore, il ritiro dei prodotti avverrà a cura e spese del Fornitore, ciascuno per i prodotti di propria competenza nei medesimi orari previsti per la consegna.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SUAM- SOGGETTO AGGREGATORE DELLA REGIONE MARCHE</dc:title>
  <dc:creator>Silvia Tummolo - silvia.tummolo@studio.unibo.it</dc:creator>
  <cp:lastModifiedBy>Silvia Tummolo</cp:lastModifiedBy>
  <cp:revision>180</cp:revision>
  <cp:lastPrinted>2020-09-10T09:09:09Z</cp:lastPrinted>
  <dcterms:created xsi:type="dcterms:W3CDTF">2020-06-30T09:04:18Z</dcterms:created>
  <dcterms:modified xsi:type="dcterms:W3CDTF">2021-01-21T08:38:38Z</dcterms:modified>
</cp:coreProperties>
</file>